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Master"/>
  </p:sldMasterIdLst>
  <p:sldIdLst>
    <p:sldId id="256" r:id="rIdSld1"/>
    <p:sldId id="257" r:id="rIdSld2"/>
    <p:sldId id="258" r:id="rIdSld3"/>
    <p:sldId id="259" r:id="rIdSld4"/>
    <p:sldId id="260" r:id="rIdSld5"/>
    <p:sldId id="261" r:id="rIdSld6"/>
    <p:sldId id="262" r:id="rIdSld7"/>
    <p:sldId id="263" r:id="rIdSld8"/>
    <p:sldId id="264" r:id="rIdSld9"/>
    <p:sldId id="265" r:id="rIdSld10"/>
    <p:sldId id="266" r:id="rIdSld11"/>
    <p:sldId id="267" r:id="rIdSld12"/>
    <p:sldId id="268" r:id="rIdSld13"/>
    <p:sldId id="269" r:id="rIdSld14"/>
    <p:sldId id="270" r:id="rIdSld15"/>
    <p:sldId id="271" r:id="rIdSld16"/>
    <p:sldId id="272" r:id="rIdSld17"/>
    <p:sldId id="273" r:id="rIdSld18"/>
    <p:sldId id="274" r:id="rIdSld19"/>
  </p:sldIdLst>
  <p:sldSz cx="12192000" cy="6858000" type="screen16x9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<Relationships xmlns="http://schemas.openxmlformats.org/package/2006/relationships"><Relationship Id="rIdMaster" Type="http://schemas.openxmlformats.org/officeDocument/2006/relationships/slideMaster" Target="slideMasters/slideMaster1.xml"/><Relationship Id="rIdSld1" Type="http://schemas.openxmlformats.org/officeDocument/2006/relationships/slide" Target="slides/slide1.xml"/><Relationship Id="rIdSld2" Type="http://schemas.openxmlformats.org/officeDocument/2006/relationships/slide" Target="slides/slide2.xml"/><Relationship Id="rIdSld3" Type="http://schemas.openxmlformats.org/officeDocument/2006/relationships/slide" Target="slides/slide3.xml"/><Relationship Id="rIdSld4" Type="http://schemas.openxmlformats.org/officeDocument/2006/relationships/slide" Target="slides/slide4.xml"/><Relationship Id="rIdSld5" Type="http://schemas.openxmlformats.org/officeDocument/2006/relationships/slide" Target="slides/slide5.xml"/><Relationship Id="rIdSld6" Type="http://schemas.openxmlformats.org/officeDocument/2006/relationships/slide" Target="slides/slide6.xml"/><Relationship Id="rIdSld7" Type="http://schemas.openxmlformats.org/officeDocument/2006/relationships/slide" Target="slides/slide7.xml"/><Relationship Id="rIdSld8" Type="http://schemas.openxmlformats.org/officeDocument/2006/relationships/slide" Target="slides/slide8.xml"/><Relationship Id="rIdSld9" Type="http://schemas.openxmlformats.org/officeDocument/2006/relationships/slide" Target="slides/slide9.xml"/><Relationship Id="rIdSld10" Type="http://schemas.openxmlformats.org/officeDocument/2006/relationships/slide" Target="slides/slide10.xml"/><Relationship Id="rIdSld11" Type="http://schemas.openxmlformats.org/officeDocument/2006/relationships/slide" Target="slides/slide11.xml"/><Relationship Id="rIdSld12" Type="http://schemas.openxmlformats.org/officeDocument/2006/relationships/slide" Target="slides/slide12.xml"/><Relationship Id="rIdSld13" Type="http://schemas.openxmlformats.org/officeDocument/2006/relationships/slide" Target="slides/slide13.xml"/><Relationship Id="rIdSld14" Type="http://schemas.openxmlformats.org/officeDocument/2006/relationships/slide" Target="slides/slide14.xml"/><Relationship Id="rIdSld15" Type="http://schemas.openxmlformats.org/officeDocument/2006/relationships/slide" Target="slides/slide15.xml"/><Relationship Id="rIdSld16" Type="http://schemas.openxmlformats.org/officeDocument/2006/relationships/slide" Target="slides/slide16.xml"/><Relationship Id="rIdSld17" Type="http://schemas.openxmlformats.org/officeDocument/2006/relationships/slide" Target="slides/slide17.xml"/><Relationship Id="rIdSld18" Type="http://schemas.openxmlformats.org/officeDocument/2006/relationships/slide" Target="slides/slide18.xml"/><Relationship Id="rIdSld19" Type="http://schemas.openxmlformats.org/officeDocument/2006/relationships/slide" Target="slides/slide19.xml"/><Relationship Id="rIdPresProps" Type="http://schemas.openxmlformats.org/officeDocument/2006/relationships/presProps" Target="presProps.xml"/><Relationship Id="rIdTheme" Type="http://schemas.openxmlformats.org/officeDocument/2006/relationships/theme" Target="theme/theme1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3200">
          <a:solidFill>
            <a:schemeClr val="tx1"/>
          </a:solidFill>
          <a:latin typeface="+mj-lt"/>
        </a:defRPr>
      </a:lvl1pPr>
    </p:titleStyle>
    <p:bodyStyle>
      <a:lvl1pPr>
        <a:defRPr sz="1800">
          <a:solidFill>
            <a:schemeClr val="tx1"/>
          </a:solidFill>
          <a:latin typeface="+mn-lt"/>
        </a:defRPr>
      </a:lvl1pPr>
    </p:bodyStyle>
    <p:otherStyle>
      <a:lvl1pPr>
        <a:defRPr>
          <a:latin typeface="+mn-lt"/>
        </a:defRPr>
      </a:lvl1pPr>
    </p:otherStyle>
  </p:txStyles>
</p:sldMaster>
</file>

<file path=ppt/slides/_rels/slide1.xml.rels><?xml version="1.0" encoding="UTF-8" standalone="yes"?>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Layout" Type="http://schemas.openxmlformats.org/officeDocument/2006/relationships/slideLayout" Target="../slideLayouts/slideLayout1.xml"/><Relationship Id="rId106" Type="http://schemas.openxmlformats.org/officeDocument/2006/relationships/image" Target="../media/image_10_rId106.png"/></Relationships>
</file>

<file path=ppt/slides/_rels/slide11.xml.rels><?xml version="1.0" encoding="UTF-8" standalone="yes"?><Relationships xmlns="http://schemas.openxmlformats.org/package/2006/relationships"><Relationship Id="rIdLayout" Type="http://schemas.openxmlformats.org/officeDocument/2006/relationships/slideLayout" Target="../slideLayouts/slideLayout1.xml"/><Relationship Id="rId107" Type="http://schemas.openxmlformats.org/officeDocument/2006/relationships/image" Target="../media/image_11_rId107.png"/></Relationships>
</file>

<file path=ppt/slides/_rels/slide12.xml.rels><?xml version="1.0" encoding="UTF-8" standalone="yes"?><Relationships xmlns="http://schemas.openxmlformats.org/package/2006/relationships"><Relationship Id="rIdLayout" Type="http://schemas.openxmlformats.org/officeDocument/2006/relationships/slideLayout" Target="../slideLayouts/slideLayout1.xml"/><Relationship Id="rId108" Type="http://schemas.openxmlformats.org/officeDocument/2006/relationships/image" Target="../media/image_12_rId108.png"/></Relationships>
</file>

<file path=ppt/slides/_rels/slide13.xml.rels><?xml version="1.0" encoding="UTF-8" standalone="yes"?><Relationships xmlns="http://schemas.openxmlformats.org/package/2006/relationships"><Relationship Id="rIdLayout" Type="http://schemas.openxmlformats.org/officeDocument/2006/relationships/slideLayout" Target="../slideLayouts/slideLayout1.xml"/><Relationship Id="rId109" Type="http://schemas.openxmlformats.org/officeDocument/2006/relationships/image" Target="../media/image_13_rId109.png"/></Relationships>
</file>

<file path=ppt/slides/_rels/slide14.xml.rels><?xml version="1.0" encoding="UTF-8" standalone="yes"?>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Layout" Type="http://schemas.openxmlformats.org/officeDocument/2006/relationships/slideLayout" Target="../slideLayouts/slideLayout1.xml"/><Relationship Id="rId110" Type="http://schemas.openxmlformats.org/officeDocument/2006/relationships/image" Target="../media/image_15_rId110.png"/></Relationships>
</file>

<file path=ppt/slides/_rels/slide16.xml.rels><?xml version="1.0" encoding="UTF-8" standalone="yes"?>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Layout" Type="http://schemas.openxmlformats.org/officeDocument/2006/relationships/slideLayout" Target="../slideLayouts/slideLayout1.xml"/><Relationship Id="rId101" Type="http://schemas.openxmlformats.org/officeDocument/2006/relationships/image" Target="../media/image_5_rId101.png"/></Relationships>
</file>

<file path=ppt/slides/_rels/slide6.xml.rels><?xml version="1.0" encoding="UTF-8" standalone="yes"?><Relationships xmlns="http://schemas.openxmlformats.org/package/2006/relationships"><Relationship Id="rIdLayout" Type="http://schemas.openxmlformats.org/officeDocument/2006/relationships/slideLayout" Target="../slideLayouts/slideLayout1.xml"/><Relationship Id="rId102" Type="http://schemas.openxmlformats.org/officeDocument/2006/relationships/image" Target="../media/image_6_rId102.png"/></Relationships>
</file>

<file path=ppt/slides/_rels/slide7.xml.rels><?xml version="1.0" encoding="UTF-8" standalone="yes"?><Relationships xmlns="http://schemas.openxmlformats.org/package/2006/relationships"><Relationship Id="rIdLayout" Type="http://schemas.openxmlformats.org/officeDocument/2006/relationships/slideLayout" Target="../slideLayouts/slideLayout1.xml"/><Relationship Id="rId103" Type="http://schemas.openxmlformats.org/officeDocument/2006/relationships/image" Target="../media/image_7_rId103.png"/></Relationships>
</file>

<file path=ppt/slides/_rels/slide8.xml.rels><?xml version="1.0" encoding="UTF-8" standalone="yes"?><Relationships xmlns="http://schemas.openxmlformats.org/package/2006/relationships"><Relationship Id="rIdLayout" Type="http://schemas.openxmlformats.org/officeDocument/2006/relationships/slideLayout" Target="../slideLayouts/slideLayout1.xml"/><Relationship Id="rId104" Type="http://schemas.openxmlformats.org/officeDocument/2006/relationships/image" Target="../media/image_8_rId104.png"/></Relationships>
</file>

<file path=ppt/slides/_rels/slide9.xml.rels><?xml version="1.0" encoding="UTF-8" standalone="yes"?><Relationships xmlns="http://schemas.openxmlformats.org/package/2006/relationships"><Relationship Id="rIdLayout" Type="http://schemas.openxmlformats.org/officeDocument/2006/relationships/slideLayout" Target="../slideLayouts/slideLayout1.xml"/><Relationship Id="rId105" Type="http://schemas.openxmlformats.org/officeDocument/2006/relationships/image" Target="../media/image_9_rId10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1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3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11" name="r1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BE1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12" name="r12"/>
          <p:cNvSpPr/>
          <p:nvPr/>
        </p:nvSpPr>
        <p:spPr>
          <a:xfrm>
            <a:off x="0" y="146304"/>
            <a:ext cx="12191695" cy="146304"/>
          </a:xfrm>
          <a:prstGeom prst="rect">
            <a:avLst/>
          </a:prstGeom>
          <a:solidFill>
            <a:srgbClr val="FCD116"/>
          </a:solidFill>
          <a:ln>
            <a:noFill/>
          </a:ln>
        </p:spPr>
        <p:txBody>
          <a:bodyPr/>
          <a:lstStyle/>
          <a:p/>
        </p:txBody>
      </p:sp>
      <p:sp>
        <p:nvSpPr>
          <p:cNvPr id="13" name="r13"/>
          <p:cNvSpPr/>
          <p:nvPr/>
        </p:nvSpPr>
        <p:spPr>
          <a:xfrm>
            <a:off x="0" y="292608"/>
            <a:ext cx="12191695" cy="146304"/>
          </a:xfrm>
          <a:prstGeom prst="rect">
            <a:avLst/>
          </a:prstGeom>
          <a:solidFill>
            <a:srgbClr val="267348"/>
          </a:solidFill>
          <a:ln>
            <a:noFill/>
          </a:ln>
        </p:spPr>
        <p:txBody>
          <a:bodyPr/>
          <a:lstStyle/>
          <a:p/>
        </p:txBody>
      </p:sp>
      <p:sp>
        <p:nvSpPr>
          <p:cNvPr id="14" name="t14"/>
          <p:cNvSpPr txBox="1"/>
          <p:nvPr/>
        </p:nvSpPr>
        <p:spPr>
          <a:xfrm>
            <a:off x="914400" y="1965960"/>
            <a:ext cx="10332720" cy="45720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1300" b="1" dirty="0">
                <a:solidFill>
                  <a:srgbClr val="FCD116"/>
                </a:solidFill>
                <a:latin typeface="Segoe UI"/>
                <a:cs typeface="Segoe UI"/>
              </a:rPr>
              <a:t>ANAMGUI · COUVERTURE MALADIE UNIVERSELLE</a:t>
            </a:r>
          </a:p>
        </p:txBody>
      </p:sp>
      <p:sp>
        <p:nvSpPr>
          <p:cNvPr id="15" name="t15"/>
          <p:cNvSpPr txBox="1"/>
          <p:nvPr/>
        </p:nvSpPr>
        <p:spPr>
          <a:xfrm>
            <a:off x="731520" y="2468880"/>
            <a:ext cx="10698480" cy="137160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4000" dirty="0">
                <a:solidFill>
                  <a:srgbClr val="FFFFFF"/>
                </a:solidFill>
                <a:latin typeface="Georgia"/>
                <a:cs typeface="Georgia"/>
              </a:rPr>
              <a:t>Guide d’utilisation de la plateforme</a:t>
            </a:r>
          </a:p>
        </p:txBody>
      </p:sp>
      <p:sp>
        <p:nvSpPr>
          <p:cNvPr id="16" name="t16"/>
          <p:cNvSpPr txBox="1"/>
          <p:nvPr/>
        </p:nvSpPr>
        <p:spPr>
          <a:xfrm>
            <a:off x="914400" y="3794760"/>
            <a:ext cx="10332720" cy="54864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1500" dirty="0">
                <a:solidFill>
                  <a:srgbClr val="D9C79A"/>
                </a:solidFill>
                <a:latin typeface="Segoe UI"/>
                <a:cs typeface="Segoe UI"/>
              </a:rPr>
              <a:t>Enrôlement · Validation · Prise en charge · Espace adhérent</a:t>
            </a:r>
          </a:p>
        </p:txBody>
      </p:sp>
      <p:sp>
        <p:nvSpPr>
          <p:cNvPr id="17" name="t17"/>
          <p:cNvSpPr txBox="1"/>
          <p:nvPr/>
        </p:nvSpPr>
        <p:spPr>
          <a:xfrm>
            <a:off x="914400" y="5943600"/>
            <a:ext cx="10332720" cy="45720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1100" dirty="0">
                <a:solidFill>
                  <a:srgbClr val="9FB3A6"/>
                </a:solidFill>
                <a:latin typeface="Segoe UI"/>
                <a:cs typeface="Segoe UI"/>
              </a:rPr>
              <a:t>Agence Nationale d’Assurance Maladie de Guinée —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99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00" name="r100"/>
          <p:cNvSpPr/>
          <p:nvPr/>
        </p:nvSpPr>
        <p:spPr>
          <a:xfrm>
            <a:off x="0" y="0"/>
            <a:ext cx="82296" cy="2286000"/>
          </a:xfrm>
          <a:prstGeom prst="rect">
            <a:avLst/>
          </a:prstGeom>
          <a:solidFill>
            <a:srgbClr val="BE1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101" name="r101"/>
          <p:cNvSpPr/>
          <p:nvPr/>
        </p:nvSpPr>
        <p:spPr>
          <a:xfrm>
            <a:off x="0" y="2286000"/>
            <a:ext cx="82296" cy="2286000"/>
          </a:xfrm>
          <a:prstGeom prst="rect">
            <a:avLst/>
          </a:prstGeom>
          <a:solidFill>
            <a:srgbClr val="FCD116"/>
          </a:solidFill>
          <a:ln>
            <a:noFill/>
          </a:ln>
        </p:spPr>
        <p:txBody>
          <a:bodyPr/>
          <a:lstStyle/>
          <a:p/>
        </p:txBody>
      </p:sp>
      <p:sp>
        <p:nvSpPr>
          <p:cNvPr id="102" name="r102"/>
          <p:cNvSpPr/>
          <p:nvPr/>
        </p:nvSpPr>
        <p:spPr>
          <a:xfrm>
            <a:off x="0" y="4572000"/>
            <a:ext cx="82296" cy="2286000"/>
          </a:xfrm>
          <a:prstGeom prst="rect">
            <a:avLst/>
          </a:prstGeom>
          <a:solidFill>
            <a:srgbClr val="267348"/>
          </a:solidFill>
          <a:ln>
            <a:noFill/>
          </a:ln>
        </p:spPr>
        <p:txBody>
          <a:bodyPr/>
          <a:lstStyle/>
          <a:p/>
        </p:txBody>
      </p:sp>
      <p:sp>
        <p:nvSpPr>
          <p:cNvPr id="103" name="r103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A3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104" name="r104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txBody>
          <a:bodyPr/>
          <a:lstStyle/>
          <a:p/>
        </p:txBody>
      </p:sp>
      <p:sp>
        <p:nvSpPr>
          <p:cNvPr id="105" name="t105"/>
          <p:cNvSpPr txBox="1"/>
          <p:nvPr/>
        </p:nvSpPr>
        <p:spPr>
          <a:xfrm>
            <a:off x="502920" y="128016"/>
            <a:ext cx="10515600" cy="4114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1100" b="1" dirty="0">
                <a:solidFill>
                  <a:srgbClr val="FCD116"/>
                </a:solidFill>
                <a:latin typeface="Segoe UI"/>
                <a:cs typeface="Segoe UI"/>
              </a:rPr>
              <a:t>SOINS</a:t>
            </a:r>
          </a:p>
        </p:txBody>
      </p:sp>
      <p:sp>
        <p:nvSpPr>
          <p:cNvPr id="106" name="t106"/>
          <p:cNvSpPr txBox="1"/>
          <p:nvPr/>
        </p:nvSpPr>
        <p:spPr>
          <a:xfrm>
            <a:off x="457200" y="402336"/>
            <a:ext cx="11155680" cy="6400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2600" dirty="0">
                <a:solidFill>
                  <a:srgbClr val="FFFFFF"/>
                </a:solidFill>
                <a:latin typeface="Georgia"/>
                <a:cs typeface="Georgia"/>
              </a:rPr>
              <a:t>Prise en charge (PEC)</a:t>
            </a:r>
          </a:p>
        </p:txBody>
      </p:sp>
      <p:pic>
        <p:nvPicPr>
          <p:cNvPr id="107" name="img107"/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502920" y="1371600"/>
            <a:ext cx="6520978" cy="4754880"/>
          </a:xfrm>
          <a:prstGeom prst="rect">
            <a:avLst/>
          </a:prstGeom>
          <a:ln w="9525">
            <a:solidFill>
              <a:srgbClr val="D9DEDb"/>
            </a:solidFill>
          </a:ln>
        </p:spPr>
      </p:pic>
      <p:sp>
        <p:nvSpPr>
          <p:cNvPr id="108" name="t108"/>
          <p:cNvSpPr txBox="1"/>
          <p:nvPr/>
        </p:nvSpPr>
        <p:spPr>
          <a:xfrm>
            <a:off x="7818120" y="1417320"/>
            <a:ext cx="3931920" cy="47548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Au point de soin : rechercher le bénéficiaire, vérifier ses droits, sélectionner les actes.</a:t>
            </a:r>
          </a:p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La plateforme calcule la part CMU et le ticket modérateur selon la nomenclature.</a:t>
            </a:r>
          </a:p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Un ticket PDF est émis ; les pharmacies disposent d’un écran de dispensation dédié.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109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10" name="r110"/>
          <p:cNvSpPr/>
          <p:nvPr/>
        </p:nvSpPr>
        <p:spPr>
          <a:xfrm>
            <a:off x="0" y="0"/>
            <a:ext cx="82296" cy="2286000"/>
          </a:xfrm>
          <a:prstGeom prst="rect">
            <a:avLst/>
          </a:prstGeom>
          <a:solidFill>
            <a:srgbClr val="BE1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111" name="r111"/>
          <p:cNvSpPr/>
          <p:nvPr/>
        </p:nvSpPr>
        <p:spPr>
          <a:xfrm>
            <a:off x="0" y="2286000"/>
            <a:ext cx="82296" cy="2286000"/>
          </a:xfrm>
          <a:prstGeom prst="rect">
            <a:avLst/>
          </a:prstGeom>
          <a:solidFill>
            <a:srgbClr val="FCD116"/>
          </a:solidFill>
          <a:ln>
            <a:noFill/>
          </a:ln>
        </p:spPr>
        <p:txBody>
          <a:bodyPr/>
          <a:lstStyle/>
          <a:p/>
        </p:txBody>
      </p:sp>
      <p:sp>
        <p:nvSpPr>
          <p:cNvPr id="112" name="r112"/>
          <p:cNvSpPr/>
          <p:nvPr/>
        </p:nvSpPr>
        <p:spPr>
          <a:xfrm>
            <a:off x="0" y="4572000"/>
            <a:ext cx="82296" cy="2286000"/>
          </a:xfrm>
          <a:prstGeom prst="rect">
            <a:avLst/>
          </a:prstGeom>
          <a:solidFill>
            <a:srgbClr val="267348"/>
          </a:solidFill>
          <a:ln>
            <a:noFill/>
          </a:ln>
        </p:spPr>
        <p:txBody>
          <a:bodyPr/>
          <a:lstStyle/>
          <a:p/>
        </p:txBody>
      </p:sp>
      <p:sp>
        <p:nvSpPr>
          <p:cNvPr id="113" name="r113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A3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114" name="r114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txBody>
          <a:bodyPr/>
          <a:lstStyle/>
          <a:p/>
        </p:txBody>
      </p:sp>
      <p:sp>
        <p:nvSpPr>
          <p:cNvPr id="115" name="t115"/>
          <p:cNvSpPr txBox="1"/>
          <p:nvPr/>
        </p:nvSpPr>
        <p:spPr>
          <a:xfrm>
            <a:off x="502920" y="128016"/>
            <a:ext cx="10515600" cy="4114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1100" b="1" dirty="0">
                <a:solidFill>
                  <a:srgbClr val="FCD116"/>
                </a:solidFill>
                <a:latin typeface="Segoe UI"/>
                <a:cs typeface="Segoe UI"/>
              </a:rPr>
              <a:t>CARTE</a:t>
            </a:r>
          </a:p>
        </p:txBody>
      </p:sp>
      <p:sp>
        <p:nvSpPr>
          <p:cNvPr id="116" name="t116"/>
          <p:cNvSpPr txBox="1"/>
          <p:nvPr/>
        </p:nvSpPr>
        <p:spPr>
          <a:xfrm>
            <a:off x="457200" y="402336"/>
            <a:ext cx="11155680" cy="6400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2600" dirty="0">
                <a:solidFill>
                  <a:srgbClr val="FFFFFF"/>
                </a:solidFill>
                <a:latin typeface="Georgia"/>
                <a:cs typeface="Georgia"/>
              </a:rPr>
              <a:t>La carte d’assuré</a:t>
            </a:r>
          </a:p>
        </p:txBody>
      </p:sp>
      <p:pic>
        <p:nvPicPr>
          <p:cNvPr id="117" name="img117"/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502920" y="1371600"/>
            <a:ext cx="6520978" cy="4754880"/>
          </a:xfrm>
          <a:prstGeom prst="rect">
            <a:avLst/>
          </a:prstGeom>
          <a:ln w="9525">
            <a:solidFill>
              <a:srgbClr val="D9DEDb"/>
            </a:solidFill>
          </a:ln>
        </p:spPr>
      </p:pic>
      <p:sp>
        <p:nvSpPr>
          <p:cNvPr id="118" name="t118"/>
          <p:cNvSpPr txBox="1"/>
          <p:nvPr/>
        </p:nvSpPr>
        <p:spPr>
          <a:xfrm>
            <a:off x="7818120" y="1417320"/>
            <a:ext cx="3931920" cy="47548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Émise à la validation, avec un QR code sécurisé (signature HMAC).</a:t>
            </a:r>
          </a:p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Le QR permet de vérifier instantanément les droits au point de soin.</a:t>
            </a:r>
          </a:p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Réédition possible (renouvellement, perte, changement de régime) et export PDF.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r119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20" name="r120"/>
          <p:cNvSpPr/>
          <p:nvPr/>
        </p:nvSpPr>
        <p:spPr>
          <a:xfrm>
            <a:off x="0" y="0"/>
            <a:ext cx="82296" cy="2286000"/>
          </a:xfrm>
          <a:prstGeom prst="rect">
            <a:avLst/>
          </a:prstGeom>
          <a:solidFill>
            <a:srgbClr val="BE1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121" name="r121"/>
          <p:cNvSpPr/>
          <p:nvPr/>
        </p:nvSpPr>
        <p:spPr>
          <a:xfrm>
            <a:off x="0" y="2286000"/>
            <a:ext cx="82296" cy="2286000"/>
          </a:xfrm>
          <a:prstGeom prst="rect">
            <a:avLst/>
          </a:prstGeom>
          <a:solidFill>
            <a:srgbClr val="FCD116"/>
          </a:solidFill>
          <a:ln>
            <a:noFill/>
          </a:ln>
        </p:spPr>
        <p:txBody>
          <a:bodyPr/>
          <a:lstStyle/>
          <a:p/>
        </p:txBody>
      </p:sp>
      <p:sp>
        <p:nvSpPr>
          <p:cNvPr id="122" name="r122"/>
          <p:cNvSpPr/>
          <p:nvPr/>
        </p:nvSpPr>
        <p:spPr>
          <a:xfrm>
            <a:off x="0" y="4572000"/>
            <a:ext cx="82296" cy="2286000"/>
          </a:xfrm>
          <a:prstGeom prst="rect">
            <a:avLst/>
          </a:prstGeom>
          <a:solidFill>
            <a:srgbClr val="267348"/>
          </a:solidFill>
          <a:ln>
            <a:noFill/>
          </a:ln>
        </p:spPr>
        <p:txBody>
          <a:bodyPr/>
          <a:lstStyle/>
          <a:p/>
        </p:txBody>
      </p:sp>
      <p:sp>
        <p:nvSpPr>
          <p:cNvPr id="123" name="r123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A3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124" name="r124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txBody>
          <a:bodyPr/>
          <a:lstStyle/>
          <a:p/>
        </p:txBody>
      </p:sp>
      <p:sp>
        <p:nvSpPr>
          <p:cNvPr id="125" name="t125"/>
          <p:cNvSpPr txBox="1"/>
          <p:nvPr/>
        </p:nvSpPr>
        <p:spPr>
          <a:xfrm>
            <a:off x="502920" y="128016"/>
            <a:ext cx="10515600" cy="4114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1100" b="1" dirty="0">
                <a:solidFill>
                  <a:srgbClr val="FCD116"/>
                </a:solidFill>
                <a:latin typeface="Segoe UI"/>
                <a:cs typeface="Segoe UI"/>
              </a:rPr>
              <a:t>RÉFÉRENTIEL</a:t>
            </a:r>
          </a:p>
        </p:txBody>
      </p:sp>
      <p:sp>
        <p:nvSpPr>
          <p:cNvPr id="126" name="t126"/>
          <p:cNvSpPr txBox="1"/>
          <p:nvPr/>
        </p:nvSpPr>
        <p:spPr>
          <a:xfrm>
            <a:off x="457200" y="402336"/>
            <a:ext cx="11155680" cy="6400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2600" dirty="0">
                <a:solidFill>
                  <a:srgbClr val="FFFFFF"/>
                </a:solidFill>
                <a:latin typeface="Georgia"/>
                <a:cs typeface="Georgia"/>
              </a:rPr>
              <a:t>Nomenclature &amp; tarifs</a:t>
            </a:r>
          </a:p>
        </p:txBody>
      </p:sp>
      <p:pic>
        <p:nvPicPr>
          <p:cNvPr id="127" name="img127"/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502920" y="1371600"/>
            <a:ext cx="6520978" cy="4754880"/>
          </a:xfrm>
          <a:prstGeom prst="rect">
            <a:avLst/>
          </a:prstGeom>
          <a:ln w="9525">
            <a:solidFill>
              <a:srgbClr val="D9DEDb"/>
            </a:solidFill>
          </a:ln>
        </p:spPr>
      </p:pic>
      <p:sp>
        <p:nvSpPr>
          <p:cNvPr id="128" name="t128"/>
          <p:cNvSpPr txBox="1"/>
          <p:nvPr/>
        </p:nvSpPr>
        <p:spPr>
          <a:xfrm>
            <a:off x="7818120" y="1417320"/>
            <a:ext cx="3931920" cy="47548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Catalogue national des actes (consultations, biologie, imagerie, soins, pharmacie…).</a:t>
            </a:r>
          </a:p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Grille tarifaire par type d’établissement, versionnée par arrêté.</a:t>
            </a:r>
          </a:p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Simulateur de tarif pour anticiper la part CMU et la part patient.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129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30" name="r130"/>
          <p:cNvSpPr/>
          <p:nvPr/>
        </p:nvSpPr>
        <p:spPr>
          <a:xfrm>
            <a:off x="0" y="0"/>
            <a:ext cx="82296" cy="2286000"/>
          </a:xfrm>
          <a:prstGeom prst="rect">
            <a:avLst/>
          </a:prstGeom>
          <a:solidFill>
            <a:srgbClr val="BE1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131" name="r131"/>
          <p:cNvSpPr/>
          <p:nvPr/>
        </p:nvSpPr>
        <p:spPr>
          <a:xfrm>
            <a:off x="0" y="2286000"/>
            <a:ext cx="82296" cy="2286000"/>
          </a:xfrm>
          <a:prstGeom prst="rect">
            <a:avLst/>
          </a:prstGeom>
          <a:solidFill>
            <a:srgbClr val="FCD116"/>
          </a:solidFill>
          <a:ln>
            <a:noFill/>
          </a:ln>
        </p:spPr>
        <p:txBody>
          <a:bodyPr/>
          <a:lstStyle/>
          <a:p/>
        </p:txBody>
      </p:sp>
      <p:sp>
        <p:nvSpPr>
          <p:cNvPr id="132" name="r132"/>
          <p:cNvSpPr/>
          <p:nvPr/>
        </p:nvSpPr>
        <p:spPr>
          <a:xfrm>
            <a:off x="0" y="4572000"/>
            <a:ext cx="82296" cy="2286000"/>
          </a:xfrm>
          <a:prstGeom prst="rect">
            <a:avLst/>
          </a:prstGeom>
          <a:solidFill>
            <a:srgbClr val="267348"/>
          </a:solidFill>
          <a:ln>
            <a:noFill/>
          </a:ln>
        </p:spPr>
        <p:txBody>
          <a:bodyPr/>
          <a:lstStyle/>
          <a:p/>
        </p:txBody>
      </p:sp>
      <p:sp>
        <p:nvSpPr>
          <p:cNvPr id="133" name="r133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A3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134" name="r134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txBody>
          <a:bodyPr/>
          <a:lstStyle/>
          <a:p/>
        </p:txBody>
      </p:sp>
      <p:sp>
        <p:nvSpPr>
          <p:cNvPr id="135" name="t135"/>
          <p:cNvSpPr txBox="1"/>
          <p:nvPr/>
        </p:nvSpPr>
        <p:spPr>
          <a:xfrm>
            <a:off x="502920" y="128016"/>
            <a:ext cx="10515600" cy="4114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1100" b="1" dirty="0">
                <a:solidFill>
                  <a:srgbClr val="FCD116"/>
                </a:solidFill>
                <a:latin typeface="Segoe UI"/>
                <a:cs typeface="Segoe UI"/>
              </a:rPr>
              <a:t>PILOTAGE</a:t>
            </a:r>
          </a:p>
        </p:txBody>
      </p:sp>
      <p:sp>
        <p:nvSpPr>
          <p:cNvPr id="136" name="t136"/>
          <p:cNvSpPr txBox="1"/>
          <p:nvPr/>
        </p:nvSpPr>
        <p:spPr>
          <a:xfrm>
            <a:off x="457200" y="402336"/>
            <a:ext cx="11155680" cy="6400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2600" dirty="0">
                <a:solidFill>
                  <a:srgbClr val="FFFFFF"/>
                </a:solidFill>
                <a:latin typeface="Georgia"/>
                <a:cs typeface="Georgia"/>
              </a:rPr>
              <a:t>Supervision nationale</a:t>
            </a:r>
          </a:p>
        </p:txBody>
      </p:sp>
      <p:pic>
        <p:nvPicPr>
          <p:cNvPr id="137" name="img137"/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502920" y="1371600"/>
            <a:ext cx="6520978" cy="4754880"/>
          </a:xfrm>
          <a:prstGeom prst="rect">
            <a:avLst/>
          </a:prstGeom>
          <a:ln w="9525">
            <a:solidFill>
              <a:srgbClr val="D9DEDb"/>
            </a:solidFill>
          </a:ln>
        </p:spPr>
      </p:pic>
      <p:sp>
        <p:nvSpPr>
          <p:cNvPr id="138" name="t138"/>
          <p:cNvSpPr txBox="1"/>
          <p:nvPr/>
        </p:nvSpPr>
        <p:spPr>
          <a:xfrm>
            <a:off x="7818120" y="1417320"/>
            <a:ext cx="3931920" cy="47548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Tableau de bord national : couverture, activité par région, performance des acteurs.</a:t>
            </a:r>
          </a:p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Rapports mensuels officiels (PDF) et exports XLSX multi-feuilles.</a:t>
            </a:r>
          </a:p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Vision consolidée des sociétés CMU et des structures conventionnées.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139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40" name="r140"/>
          <p:cNvSpPr/>
          <p:nvPr/>
        </p:nvSpPr>
        <p:spPr>
          <a:xfrm>
            <a:off x="0" y="0"/>
            <a:ext cx="82296" cy="2286000"/>
          </a:xfrm>
          <a:prstGeom prst="rect">
            <a:avLst/>
          </a:prstGeom>
          <a:solidFill>
            <a:srgbClr val="BE1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141" name="r141"/>
          <p:cNvSpPr/>
          <p:nvPr/>
        </p:nvSpPr>
        <p:spPr>
          <a:xfrm>
            <a:off x="0" y="2286000"/>
            <a:ext cx="82296" cy="2286000"/>
          </a:xfrm>
          <a:prstGeom prst="rect">
            <a:avLst/>
          </a:prstGeom>
          <a:solidFill>
            <a:srgbClr val="FCD116"/>
          </a:solidFill>
          <a:ln>
            <a:noFill/>
          </a:ln>
        </p:spPr>
        <p:txBody>
          <a:bodyPr/>
          <a:lstStyle/>
          <a:p/>
        </p:txBody>
      </p:sp>
      <p:sp>
        <p:nvSpPr>
          <p:cNvPr id="142" name="r142"/>
          <p:cNvSpPr/>
          <p:nvPr/>
        </p:nvSpPr>
        <p:spPr>
          <a:xfrm>
            <a:off x="0" y="4572000"/>
            <a:ext cx="82296" cy="2286000"/>
          </a:xfrm>
          <a:prstGeom prst="rect">
            <a:avLst/>
          </a:prstGeom>
          <a:solidFill>
            <a:srgbClr val="267348"/>
          </a:solidFill>
          <a:ln>
            <a:noFill/>
          </a:ln>
        </p:spPr>
        <p:txBody>
          <a:bodyPr/>
          <a:lstStyle/>
          <a:p/>
        </p:txBody>
      </p:sp>
      <p:sp>
        <p:nvSpPr>
          <p:cNvPr id="143" name="r143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A3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144" name="r144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txBody>
          <a:bodyPr/>
          <a:lstStyle/>
          <a:p/>
        </p:txBody>
      </p:sp>
      <p:sp>
        <p:nvSpPr>
          <p:cNvPr id="145" name="t145"/>
          <p:cNvSpPr txBox="1"/>
          <p:nvPr/>
        </p:nvSpPr>
        <p:spPr>
          <a:xfrm>
            <a:off x="502920" y="128016"/>
            <a:ext cx="10515600" cy="4114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1100" b="1" dirty="0">
                <a:solidFill>
                  <a:srgbClr val="FCD116"/>
                </a:solidFill>
                <a:latin typeface="Segoe UI"/>
                <a:cs typeface="Segoe UI"/>
              </a:rPr>
              <a:t>NOUVEAU · ADHÉRENT</a:t>
            </a:r>
          </a:p>
        </p:txBody>
      </p:sp>
      <p:sp>
        <p:nvSpPr>
          <p:cNvPr id="146" name="t146"/>
          <p:cNvSpPr txBox="1"/>
          <p:nvPr/>
        </p:nvSpPr>
        <p:spPr>
          <a:xfrm>
            <a:off x="457200" y="402336"/>
            <a:ext cx="11155680" cy="6400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2600" dirty="0">
                <a:solidFill>
                  <a:srgbClr val="FFFFFF"/>
                </a:solidFill>
                <a:latin typeface="Georgia"/>
                <a:cs typeface="Georgia"/>
              </a:rPr>
              <a:t>L’espace self-service adhérent</a:t>
            </a:r>
          </a:p>
        </p:txBody>
      </p:sp>
      <p:sp>
        <p:nvSpPr>
          <p:cNvPr id="147" name="t147"/>
          <p:cNvSpPr txBox="1"/>
          <p:nvPr/>
        </p:nvSpPr>
        <p:spPr>
          <a:xfrm>
            <a:off x="640080" y="1417320"/>
            <a:ext cx="10881360" cy="493776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800"/>
              </a:spcBef>
              <a:spcAft>
                <a:spcPts val="400"/>
              </a:spcAft>
              <a:buNone/>
            </a:pPr>
            <a:r>
              <a:rPr lang="fr-FR" sz="1600" b="1" dirty="0">
                <a:solidFill>
                  <a:srgbClr val="0F4A2E"/>
                </a:solidFill>
                <a:latin typeface="Segoe UI"/>
                <a:cs typeface="Segoe UI"/>
              </a:rPr>
              <a:t>Pour qui</a:t>
            </a:r>
          </a:p>
          <a:p>
            <a:pPr algn="l" marL="228600" indent="-22860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lang="fr-FR" sz="1450" dirty="0">
                <a:solidFill>
                  <a:srgbClr val="2D332F"/>
                </a:solidFill>
                <a:latin typeface="Segoe UI"/>
                <a:cs typeface="Segoe UI"/>
              </a:rPr>
              <a:t>Le bénéficiaire consulte lui-même son dossier, sans passer par un agent.</a:t>
            </a:r>
          </a:p>
          <a:p>
            <a:pPr algn="l">
              <a:spcBef>
                <a:spcPts val="800"/>
              </a:spcBef>
              <a:spcAft>
                <a:spcPts val="400"/>
              </a:spcAft>
              <a:buNone/>
            </a:pPr>
            <a:r>
              <a:rPr lang="fr-FR" sz="1600" b="1" dirty="0">
                <a:solidFill>
                  <a:srgbClr val="0F4A2E"/>
                </a:solidFill>
                <a:latin typeface="Segoe UI"/>
                <a:cs typeface="Segoe UI"/>
              </a:rPr>
              <a:t>Ce qu’il peut voir (lecture seule)</a:t>
            </a:r>
          </a:p>
          <a:p>
            <a:pPr algn="l" marL="228600" indent="-22860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lang="fr-FR" sz="1450" dirty="0">
                <a:solidFill>
                  <a:srgbClr val="2D332F"/>
                </a:solidFill>
                <a:latin typeface="Segoe UI"/>
                <a:cs typeface="Segoe UI"/>
              </a:rPr>
              <a:t>Sa carte et son QR · sa couverture et ses droits · ses cotisations · ses ayants droit · ses soins · ses coordonnées.</a:t>
            </a:r>
          </a:p>
          <a:p>
            <a:pPr algn="l">
              <a:spcBef>
                <a:spcPts val="800"/>
              </a:spcBef>
              <a:spcAft>
                <a:spcPts val="400"/>
              </a:spcAft>
              <a:buNone/>
            </a:pPr>
            <a:r>
              <a:rPr lang="fr-FR" sz="1600" b="1" dirty="0">
                <a:solidFill>
                  <a:srgbClr val="0F4A2E"/>
                </a:solidFill>
                <a:latin typeface="Segoe UI"/>
                <a:cs typeface="Segoe UI"/>
              </a:rPr>
              <a:t>Confidentialité</a:t>
            </a:r>
          </a:p>
          <a:p>
            <a:pPr algn="l" marL="228600" indent="-22860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lang="fr-FR" sz="1450" dirty="0">
                <a:solidFill>
                  <a:srgbClr val="2D332F"/>
                </a:solidFill>
                <a:latin typeface="Segoe UI"/>
                <a:cs typeface="Segoe UI"/>
              </a:rPr>
              <a:t>Les informations internes (enquête sociale, agents, audit) ne sont jamais exposées.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148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49" name="r149"/>
          <p:cNvSpPr/>
          <p:nvPr/>
        </p:nvSpPr>
        <p:spPr>
          <a:xfrm>
            <a:off x="0" y="0"/>
            <a:ext cx="82296" cy="2286000"/>
          </a:xfrm>
          <a:prstGeom prst="rect">
            <a:avLst/>
          </a:prstGeom>
          <a:solidFill>
            <a:srgbClr val="BE1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150" name="r150"/>
          <p:cNvSpPr/>
          <p:nvPr/>
        </p:nvSpPr>
        <p:spPr>
          <a:xfrm>
            <a:off x="0" y="2286000"/>
            <a:ext cx="82296" cy="2286000"/>
          </a:xfrm>
          <a:prstGeom prst="rect">
            <a:avLst/>
          </a:prstGeom>
          <a:solidFill>
            <a:srgbClr val="FCD116"/>
          </a:solidFill>
          <a:ln>
            <a:noFill/>
          </a:ln>
        </p:spPr>
        <p:txBody>
          <a:bodyPr/>
          <a:lstStyle/>
          <a:p/>
        </p:txBody>
      </p:sp>
      <p:sp>
        <p:nvSpPr>
          <p:cNvPr id="151" name="r151"/>
          <p:cNvSpPr/>
          <p:nvPr/>
        </p:nvSpPr>
        <p:spPr>
          <a:xfrm>
            <a:off x="0" y="4572000"/>
            <a:ext cx="82296" cy="2286000"/>
          </a:xfrm>
          <a:prstGeom prst="rect">
            <a:avLst/>
          </a:prstGeom>
          <a:solidFill>
            <a:srgbClr val="267348"/>
          </a:solidFill>
          <a:ln>
            <a:noFill/>
          </a:ln>
        </p:spPr>
        <p:txBody>
          <a:bodyPr/>
          <a:lstStyle/>
          <a:p/>
        </p:txBody>
      </p:sp>
      <p:sp>
        <p:nvSpPr>
          <p:cNvPr id="152" name="r15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A3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153" name="r15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txBody>
          <a:bodyPr/>
          <a:lstStyle/>
          <a:p/>
        </p:txBody>
      </p:sp>
      <p:sp>
        <p:nvSpPr>
          <p:cNvPr id="154" name="t154"/>
          <p:cNvSpPr txBox="1"/>
          <p:nvPr/>
        </p:nvSpPr>
        <p:spPr>
          <a:xfrm>
            <a:off x="502920" y="128016"/>
            <a:ext cx="10515600" cy="4114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1100" b="1" dirty="0">
                <a:solidFill>
                  <a:srgbClr val="FCD116"/>
                </a:solidFill>
                <a:latin typeface="Segoe UI"/>
                <a:cs typeface="Segoe UI"/>
              </a:rPr>
              <a:t>ADHÉRENT</a:t>
            </a:r>
          </a:p>
        </p:txBody>
      </p:sp>
      <p:sp>
        <p:nvSpPr>
          <p:cNvPr id="155" name="t155"/>
          <p:cNvSpPr txBox="1"/>
          <p:nvPr/>
        </p:nvSpPr>
        <p:spPr>
          <a:xfrm>
            <a:off x="457200" y="402336"/>
            <a:ext cx="11155680" cy="6400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2600" dirty="0">
                <a:solidFill>
                  <a:srgbClr val="FFFFFF"/>
                </a:solidFill>
                <a:latin typeface="Georgia"/>
                <a:cs typeface="Georgia"/>
              </a:rPr>
              <a:t>Connexion de l’adhérent</a:t>
            </a:r>
          </a:p>
        </p:txBody>
      </p:sp>
      <p:pic>
        <p:nvPicPr>
          <p:cNvPr id="156" name="img156"/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502920" y="1548765"/>
            <a:ext cx="7040880" cy="4400550"/>
          </a:xfrm>
          <a:prstGeom prst="rect">
            <a:avLst/>
          </a:prstGeom>
          <a:ln w="9525">
            <a:solidFill>
              <a:srgbClr val="D9DEDb"/>
            </a:solidFill>
          </a:ln>
        </p:spPr>
      </p:pic>
      <p:sp>
        <p:nvSpPr>
          <p:cNvPr id="157" name="t157"/>
          <p:cNvSpPr txBox="1"/>
          <p:nvPr/>
        </p:nvSpPr>
        <p:spPr>
          <a:xfrm>
            <a:off x="7818120" y="1417320"/>
            <a:ext cx="3931920" cy="47548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Se rendre sur l’espace adhérent et saisir son IUS (15 chiffres, présent sur la carte).</a:t>
            </a:r>
          </a:p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Un code à 6 chiffres est envoyé par SMS sur le téléphone enregistré.</a:t>
            </a:r>
          </a:p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Saisir le code pour accéder à « Mon espace » (code valable 5 minutes, usage unique).</a:t>
            </a:r>
          </a:p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Aucun mot de passe à retenir : l’identité est prouvée par le téléphone.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r158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59" name="r159"/>
          <p:cNvSpPr/>
          <p:nvPr/>
        </p:nvSpPr>
        <p:spPr>
          <a:xfrm>
            <a:off x="0" y="0"/>
            <a:ext cx="82296" cy="2286000"/>
          </a:xfrm>
          <a:prstGeom prst="rect">
            <a:avLst/>
          </a:prstGeom>
          <a:solidFill>
            <a:srgbClr val="BE1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160" name="r160"/>
          <p:cNvSpPr/>
          <p:nvPr/>
        </p:nvSpPr>
        <p:spPr>
          <a:xfrm>
            <a:off x="0" y="2286000"/>
            <a:ext cx="82296" cy="2286000"/>
          </a:xfrm>
          <a:prstGeom prst="rect">
            <a:avLst/>
          </a:prstGeom>
          <a:solidFill>
            <a:srgbClr val="FCD116"/>
          </a:solidFill>
          <a:ln>
            <a:noFill/>
          </a:ln>
        </p:spPr>
        <p:txBody>
          <a:bodyPr/>
          <a:lstStyle/>
          <a:p/>
        </p:txBody>
      </p:sp>
      <p:sp>
        <p:nvSpPr>
          <p:cNvPr id="161" name="r161"/>
          <p:cNvSpPr/>
          <p:nvPr/>
        </p:nvSpPr>
        <p:spPr>
          <a:xfrm>
            <a:off x="0" y="4572000"/>
            <a:ext cx="82296" cy="2286000"/>
          </a:xfrm>
          <a:prstGeom prst="rect">
            <a:avLst/>
          </a:prstGeom>
          <a:solidFill>
            <a:srgbClr val="267348"/>
          </a:solidFill>
          <a:ln>
            <a:noFill/>
          </a:ln>
        </p:spPr>
        <p:txBody>
          <a:bodyPr/>
          <a:lstStyle/>
          <a:p/>
        </p:txBody>
      </p:sp>
      <p:sp>
        <p:nvSpPr>
          <p:cNvPr id="162" name="r16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A3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163" name="r16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txBody>
          <a:bodyPr/>
          <a:lstStyle/>
          <a:p/>
        </p:txBody>
      </p:sp>
      <p:sp>
        <p:nvSpPr>
          <p:cNvPr id="164" name="t164"/>
          <p:cNvSpPr txBox="1"/>
          <p:nvPr/>
        </p:nvSpPr>
        <p:spPr>
          <a:xfrm>
            <a:off x="502920" y="128016"/>
            <a:ext cx="10515600" cy="4114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1100" b="1" dirty="0">
                <a:solidFill>
                  <a:srgbClr val="FCD116"/>
                </a:solidFill>
                <a:latin typeface="Segoe UI"/>
                <a:cs typeface="Segoe UI"/>
              </a:rPr>
              <a:t>ADHÉRENT</a:t>
            </a:r>
          </a:p>
        </p:txBody>
      </p:sp>
      <p:sp>
        <p:nvSpPr>
          <p:cNvPr id="165" name="t165"/>
          <p:cNvSpPr txBox="1"/>
          <p:nvPr/>
        </p:nvSpPr>
        <p:spPr>
          <a:xfrm>
            <a:off x="457200" y="402336"/>
            <a:ext cx="11155680" cy="6400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2600" dirty="0">
                <a:solidFill>
                  <a:srgbClr val="FFFFFF"/>
                </a:solidFill>
                <a:latin typeface="Georgia"/>
                <a:cs typeface="Georgia"/>
              </a:rPr>
              <a:t>Mon espace : que voit l’adhérent ?</a:t>
            </a:r>
          </a:p>
        </p:txBody>
      </p:sp>
      <p:sp>
        <p:nvSpPr>
          <p:cNvPr id="166" name="t166"/>
          <p:cNvSpPr txBox="1"/>
          <p:nvPr/>
        </p:nvSpPr>
        <p:spPr>
          <a:xfrm>
            <a:off x="640080" y="1417320"/>
            <a:ext cx="10881360" cy="493776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800"/>
              </a:spcBef>
              <a:spcAft>
                <a:spcPts val="400"/>
              </a:spcAft>
              <a:buNone/>
            </a:pPr>
            <a:r>
              <a:rPr lang="fr-FR" sz="1600" b="1" dirty="0">
                <a:solidFill>
                  <a:srgbClr val="0F4A2E"/>
                </a:solidFill>
                <a:latin typeface="Segoe UI"/>
                <a:cs typeface="Segoe UI"/>
              </a:rPr>
              <a:t>Ma couverture</a:t>
            </a:r>
          </a:p>
          <a:p>
            <a:pPr algn="l" marL="228600" indent="-22860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lang="fr-FR" sz="1450" dirty="0">
                <a:solidFill>
                  <a:srgbClr val="2D332F"/>
                </a:solidFill>
                <a:latin typeface="Segoe UI"/>
                <a:cs typeface="Segoe UI"/>
              </a:rPr>
              <a:t>Taux de prise en charge (80 % / 100 %), droits ouverts ou motif, alertes utiles.</a:t>
            </a:r>
          </a:p>
          <a:p>
            <a:pPr algn="l">
              <a:spcBef>
                <a:spcPts val="800"/>
              </a:spcBef>
              <a:spcAft>
                <a:spcPts val="400"/>
              </a:spcAft>
              <a:buNone/>
            </a:pPr>
            <a:r>
              <a:rPr lang="fr-FR" sz="1600" b="1" dirty="0">
                <a:solidFill>
                  <a:srgbClr val="0F4A2E"/>
                </a:solidFill>
                <a:latin typeface="Segoe UI"/>
                <a:cs typeface="Segoe UI"/>
              </a:rPr>
              <a:t>Ma carte</a:t>
            </a:r>
          </a:p>
          <a:p>
            <a:pPr algn="l" marL="228600" indent="-22860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lang="fr-FR" sz="1450" dirty="0">
                <a:solidFill>
                  <a:srgbClr val="2D332F"/>
                </a:solidFill>
                <a:latin typeface="Segoe UI"/>
                <a:cs typeface="Segoe UI"/>
              </a:rPr>
              <a:t>Numéro, validité et QR code, prêt à présenter au point de soin.</a:t>
            </a:r>
          </a:p>
          <a:p>
            <a:pPr algn="l">
              <a:spcBef>
                <a:spcPts val="800"/>
              </a:spcBef>
              <a:spcAft>
                <a:spcPts val="400"/>
              </a:spcAft>
              <a:buNone/>
            </a:pPr>
            <a:r>
              <a:rPr lang="fr-FR" sz="1600" b="1" dirty="0">
                <a:solidFill>
                  <a:srgbClr val="0F4A2E"/>
                </a:solidFill>
                <a:latin typeface="Segoe UI"/>
                <a:cs typeface="Segoe UI"/>
              </a:rPr>
              <a:t>Mes cotisations (RGB)</a:t>
            </a:r>
          </a:p>
          <a:p>
            <a:pPr algn="l" marL="228600" indent="-22860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lang="fr-FR" sz="1450" dirty="0">
                <a:solidFill>
                  <a:srgbClr val="2D332F"/>
                </a:solidFill>
                <a:latin typeface="Segoe UI"/>
                <a:cs typeface="Segoe UI"/>
              </a:rPr>
              <a:t>Historique mensuel (payée / échec / en attente) et prochaine échéance.</a:t>
            </a:r>
          </a:p>
          <a:p>
            <a:pPr algn="l">
              <a:spcBef>
                <a:spcPts val="800"/>
              </a:spcBef>
              <a:spcAft>
                <a:spcPts val="400"/>
              </a:spcAft>
              <a:buNone/>
            </a:pPr>
            <a:r>
              <a:rPr lang="fr-FR" sz="1600" b="1" dirty="0">
                <a:solidFill>
                  <a:srgbClr val="0F4A2E"/>
                </a:solidFill>
                <a:latin typeface="Segoe UI"/>
                <a:cs typeface="Segoe UI"/>
              </a:rPr>
              <a:t>Mes ayants droit · Mes soins · Mes coordonnées</a:t>
            </a:r>
          </a:p>
          <a:p>
            <a:pPr algn="l" marL="228600" indent="-22860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lang="fr-FR" sz="1450" dirty="0">
                <a:solidFill>
                  <a:srgbClr val="2D332F"/>
                </a:solidFill>
                <a:latin typeface="Segoe UI"/>
                <a:cs typeface="Segoe UI"/>
              </a:rPr>
              <a:t>Enfants couverts · prises en charge récentes (part CMU) · téléphones et résidence.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r167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68" name="r168"/>
          <p:cNvSpPr/>
          <p:nvPr/>
        </p:nvSpPr>
        <p:spPr>
          <a:xfrm>
            <a:off x="0" y="0"/>
            <a:ext cx="82296" cy="2286000"/>
          </a:xfrm>
          <a:prstGeom prst="rect">
            <a:avLst/>
          </a:prstGeom>
          <a:solidFill>
            <a:srgbClr val="BE1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169" name="r169"/>
          <p:cNvSpPr/>
          <p:nvPr/>
        </p:nvSpPr>
        <p:spPr>
          <a:xfrm>
            <a:off x="0" y="2286000"/>
            <a:ext cx="82296" cy="2286000"/>
          </a:xfrm>
          <a:prstGeom prst="rect">
            <a:avLst/>
          </a:prstGeom>
          <a:solidFill>
            <a:srgbClr val="FCD116"/>
          </a:solidFill>
          <a:ln>
            <a:noFill/>
          </a:ln>
        </p:spPr>
        <p:txBody>
          <a:bodyPr/>
          <a:lstStyle/>
          <a:p/>
        </p:txBody>
      </p:sp>
      <p:sp>
        <p:nvSpPr>
          <p:cNvPr id="170" name="r170"/>
          <p:cNvSpPr/>
          <p:nvPr/>
        </p:nvSpPr>
        <p:spPr>
          <a:xfrm>
            <a:off x="0" y="4572000"/>
            <a:ext cx="82296" cy="2286000"/>
          </a:xfrm>
          <a:prstGeom prst="rect">
            <a:avLst/>
          </a:prstGeom>
          <a:solidFill>
            <a:srgbClr val="267348"/>
          </a:solidFill>
          <a:ln>
            <a:noFill/>
          </a:ln>
        </p:spPr>
        <p:txBody>
          <a:bodyPr/>
          <a:lstStyle/>
          <a:p/>
        </p:txBody>
      </p:sp>
      <p:sp>
        <p:nvSpPr>
          <p:cNvPr id="171" name="r17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A3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172" name="r172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txBody>
          <a:bodyPr/>
          <a:lstStyle/>
          <a:p/>
        </p:txBody>
      </p:sp>
      <p:sp>
        <p:nvSpPr>
          <p:cNvPr id="173" name="t173"/>
          <p:cNvSpPr txBox="1"/>
          <p:nvPr/>
        </p:nvSpPr>
        <p:spPr>
          <a:xfrm>
            <a:off x="502920" y="128016"/>
            <a:ext cx="10515600" cy="4114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1100" b="1" dirty="0">
                <a:solidFill>
                  <a:srgbClr val="FCD116"/>
                </a:solidFill>
                <a:latin typeface="Segoe UI"/>
                <a:cs typeface="Segoe UI"/>
              </a:rPr>
              <a:t>RGB</a:t>
            </a:r>
          </a:p>
        </p:txBody>
      </p:sp>
      <p:sp>
        <p:nvSpPr>
          <p:cNvPr id="174" name="t174"/>
          <p:cNvSpPr txBox="1"/>
          <p:nvPr/>
        </p:nvSpPr>
        <p:spPr>
          <a:xfrm>
            <a:off x="457200" y="402336"/>
            <a:ext cx="11155680" cy="6400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2600" dirty="0">
                <a:solidFill>
                  <a:srgbClr val="FFFFFF"/>
                </a:solidFill>
                <a:latin typeface="Georgia"/>
                <a:cs typeface="Georgia"/>
              </a:rPr>
              <a:t>Cotisations mensuelles</a:t>
            </a:r>
          </a:p>
        </p:txBody>
      </p:sp>
      <p:sp>
        <p:nvSpPr>
          <p:cNvPr id="175" name="t175"/>
          <p:cNvSpPr txBox="1"/>
          <p:nvPr/>
        </p:nvSpPr>
        <p:spPr>
          <a:xfrm>
            <a:off x="640080" y="1417320"/>
            <a:ext cx="10881360" cy="493776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 marL="228600" indent="-22860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lang="fr-FR" sz="1450" dirty="0">
                <a:solidFill>
                  <a:srgbClr val="2D332F"/>
                </a:solidFill>
                <a:latin typeface="Segoe UI"/>
                <a:cs typeface="Segoe UI"/>
              </a:rPr>
              <a:t>Les cotisations RGB sont prélevées chaque mois via l’opérateur mobile (MTN / Orange).</a:t>
            </a:r>
          </a:p>
          <a:p>
            <a:pPr algn="l" marL="228600" indent="-22860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lang="fr-FR" sz="1450" dirty="0">
                <a:solidFill>
                  <a:srgbClr val="2D332F"/>
                </a:solidFill>
                <a:latin typeface="Segoe UI"/>
                <a:cs typeface="Segoe UI"/>
              </a:rPr>
              <a:t>En cas d’échec, une période de grâce s’applique avant suspension des droits.</a:t>
            </a:r>
          </a:p>
          <a:p>
            <a:pPr algn="l" marL="228600" indent="-22860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lang="fr-FR" sz="1450" dirty="0">
                <a:solidFill>
                  <a:srgbClr val="2D332F"/>
                </a:solidFill>
                <a:latin typeface="Segoe UI"/>
                <a:cs typeface="Segoe UI"/>
              </a:rPr>
              <a:t>Le bénéficiaire suit l’état de ses paiements depuis son espace.</a:t>
            </a:r>
          </a:p>
          <a:p>
            <a:pPr algn="l" marL="228600" indent="-22860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lang="fr-FR" sz="1450" dirty="0">
                <a:solidFill>
                  <a:srgbClr val="2D332F"/>
                </a:solidFill>
                <a:latin typeface="Segoe UI"/>
                <a:cs typeface="Segoe UI"/>
              </a:rPr>
              <a:t>Les sociétés CMU peuvent encaisser une cotisation sur le terrain.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r176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77" name="r177"/>
          <p:cNvSpPr/>
          <p:nvPr/>
        </p:nvSpPr>
        <p:spPr>
          <a:xfrm>
            <a:off x="0" y="0"/>
            <a:ext cx="82296" cy="2286000"/>
          </a:xfrm>
          <a:prstGeom prst="rect">
            <a:avLst/>
          </a:prstGeom>
          <a:solidFill>
            <a:srgbClr val="BE1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178" name="r178"/>
          <p:cNvSpPr/>
          <p:nvPr/>
        </p:nvSpPr>
        <p:spPr>
          <a:xfrm>
            <a:off x="0" y="2286000"/>
            <a:ext cx="82296" cy="2286000"/>
          </a:xfrm>
          <a:prstGeom prst="rect">
            <a:avLst/>
          </a:prstGeom>
          <a:solidFill>
            <a:srgbClr val="FCD116"/>
          </a:solidFill>
          <a:ln>
            <a:noFill/>
          </a:ln>
        </p:spPr>
        <p:txBody>
          <a:bodyPr/>
          <a:lstStyle/>
          <a:p/>
        </p:txBody>
      </p:sp>
      <p:sp>
        <p:nvSpPr>
          <p:cNvPr id="179" name="r179"/>
          <p:cNvSpPr/>
          <p:nvPr/>
        </p:nvSpPr>
        <p:spPr>
          <a:xfrm>
            <a:off x="0" y="4572000"/>
            <a:ext cx="82296" cy="2286000"/>
          </a:xfrm>
          <a:prstGeom prst="rect">
            <a:avLst/>
          </a:prstGeom>
          <a:solidFill>
            <a:srgbClr val="267348"/>
          </a:solidFill>
          <a:ln>
            <a:noFill/>
          </a:ln>
        </p:spPr>
        <p:txBody>
          <a:bodyPr/>
          <a:lstStyle/>
          <a:p/>
        </p:txBody>
      </p:sp>
      <p:sp>
        <p:nvSpPr>
          <p:cNvPr id="180" name="r180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A3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181" name="r181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txBody>
          <a:bodyPr/>
          <a:lstStyle/>
          <a:p/>
        </p:txBody>
      </p:sp>
      <p:sp>
        <p:nvSpPr>
          <p:cNvPr id="182" name="t182"/>
          <p:cNvSpPr txBox="1"/>
          <p:nvPr/>
        </p:nvSpPr>
        <p:spPr>
          <a:xfrm>
            <a:off x="502920" y="128016"/>
            <a:ext cx="10515600" cy="4114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1100" b="1" dirty="0">
                <a:solidFill>
                  <a:srgbClr val="FCD116"/>
                </a:solidFill>
                <a:latin typeface="Segoe UI"/>
                <a:cs typeface="Segoe UI"/>
              </a:rPr>
              <a:t>BONNES PRATIQUES</a:t>
            </a:r>
          </a:p>
        </p:txBody>
      </p:sp>
      <p:sp>
        <p:nvSpPr>
          <p:cNvPr id="183" name="t183"/>
          <p:cNvSpPr txBox="1"/>
          <p:nvPr/>
        </p:nvSpPr>
        <p:spPr>
          <a:xfrm>
            <a:off x="457200" y="402336"/>
            <a:ext cx="11155680" cy="6400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2600" dirty="0">
                <a:solidFill>
                  <a:srgbClr val="FFFFFF"/>
                </a:solidFill>
                <a:latin typeface="Georgia"/>
                <a:cs typeface="Georgia"/>
              </a:rPr>
              <a:t>Sécurité &amp; bons réflexes</a:t>
            </a:r>
          </a:p>
        </p:txBody>
      </p:sp>
      <p:sp>
        <p:nvSpPr>
          <p:cNvPr id="184" name="t184"/>
          <p:cNvSpPr txBox="1"/>
          <p:nvPr/>
        </p:nvSpPr>
        <p:spPr>
          <a:xfrm>
            <a:off x="640080" y="1417320"/>
            <a:ext cx="10881360" cy="493776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 marL="228600" indent="-22860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lang="fr-FR" sz="1450" dirty="0">
                <a:solidFill>
                  <a:srgbClr val="2D332F"/>
                </a:solidFill>
                <a:latin typeface="Segoe UI"/>
                <a:cs typeface="Segoe UI"/>
              </a:rPr>
              <a:t>Ne jamais partager son mot de passe ni un code OTP reçu par SMS.</a:t>
            </a:r>
          </a:p>
          <a:p>
            <a:pPr algn="l" marL="228600" indent="-22860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lang="fr-FR" sz="1450" dirty="0">
                <a:solidFill>
                  <a:srgbClr val="2D332F"/>
                </a:solidFill>
                <a:latin typeface="Segoe UI"/>
                <a:cs typeface="Segoe UI"/>
              </a:rPr>
              <a:t>Vérifier systématiquement les droits (carte / QR) avant un acte couvert.</a:t>
            </a:r>
          </a:p>
          <a:p>
            <a:pPr algn="l" marL="228600" indent="-22860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lang="fr-FR" sz="1450" dirty="0">
                <a:solidFill>
                  <a:srgbClr val="2D332F"/>
                </a:solidFill>
                <a:latin typeface="Segoe UI"/>
                <a:cs typeface="Segoe UI"/>
              </a:rPr>
              <a:t>Renseigner des informations exactes : un dossier incomplet est rejeté.</a:t>
            </a:r>
          </a:p>
          <a:p>
            <a:pPr algn="l" marL="228600" indent="-22860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lang="fr-FR" sz="1450" dirty="0">
                <a:solidFill>
                  <a:srgbClr val="2D332F"/>
                </a:solidFill>
                <a:latin typeface="Segoe UI"/>
                <a:cs typeface="Segoe UI"/>
              </a:rPr>
              <a:t>Se déconnecter après usage, surtout sur un poste partagé.</a:t>
            </a:r>
          </a:p>
          <a:p>
            <a:pPr algn="l" marL="228600" indent="-22860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lang="fr-FR" sz="1450" dirty="0">
                <a:solidFill>
                  <a:srgbClr val="2D332F"/>
                </a:solidFill>
                <a:latin typeface="Segoe UI"/>
                <a:cs typeface="Segoe UI"/>
              </a:rPr>
              <a:t>Respecter la confidentialité des données des bénéficiaires.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r185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3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186" name="r186"/>
          <p:cNvSpPr/>
          <p:nvPr/>
        </p:nvSpPr>
        <p:spPr>
          <a:xfrm>
            <a:off x="0" y="0"/>
            <a:ext cx="82296" cy="2286000"/>
          </a:xfrm>
          <a:prstGeom prst="rect">
            <a:avLst/>
          </a:prstGeom>
          <a:solidFill>
            <a:srgbClr val="BE1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187" name="r187"/>
          <p:cNvSpPr/>
          <p:nvPr/>
        </p:nvSpPr>
        <p:spPr>
          <a:xfrm>
            <a:off x="0" y="2286000"/>
            <a:ext cx="82296" cy="2286000"/>
          </a:xfrm>
          <a:prstGeom prst="rect">
            <a:avLst/>
          </a:prstGeom>
          <a:solidFill>
            <a:srgbClr val="FCD116"/>
          </a:solidFill>
          <a:ln>
            <a:noFill/>
          </a:ln>
        </p:spPr>
        <p:txBody>
          <a:bodyPr/>
          <a:lstStyle/>
          <a:p/>
        </p:txBody>
      </p:sp>
      <p:sp>
        <p:nvSpPr>
          <p:cNvPr id="188" name="r188"/>
          <p:cNvSpPr/>
          <p:nvPr/>
        </p:nvSpPr>
        <p:spPr>
          <a:xfrm>
            <a:off x="0" y="4572000"/>
            <a:ext cx="82296" cy="2286000"/>
          </a:xfrm>
          <a:prstGeom prst="rect">
            <a:avLst/>
          </a:prstGeom>
          <a:solidFill>
            <a:srgbClr val="267348"/>
          </a:solidFill>
          <a:ln>
            <a:noFill/>
          </a:ln>
        </p:spPr>
        <p:txBody>
          <a:bodyPr/>
          <a:lstStyle/>
          <a:p/>
        </p:txBody>
      </p:sp>
      <p:sp>
        <p:nvSpPr>
          <p:cNvPr id="189" name="t189"/>
          <p:cNvSpPr txBox="1"/>
          <p:nvPr/>
        </p:nvSpPr>
        <p:spPr>
          <a:xfrm>
            <a:off x="914400" y="2103120"/>
            <a:ext cx="10332720" cy="45720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1300" b="1" dirty="0">
                <a:solidFill>
                  <a:srgbClr val="FCD116"/>
                </a:solidFill>
                <a:latin typeface="Segoe UI"/>
                <a:cs typeface="Segoe UI"/>
              </a:rPr>
              <a:t>BESOIN D’AIDE ?</a:t>
            </a:r>
          </a:p>
        </p:txBody>
      </p:sp>
      <p:sp>
        <p:nvSpPr>
          <p:cNvPr id="190" name="t190"/>
          <p:cNvSpPr txBox="1"/>
          <p:nvPr/>
        </p:nvSpPr>
        <p:spPr>
          <a:xfrm>
            <a:off x="822960" y="2606040"/>
            <a:ext cx="10515600" cy="91440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3400" dirty="0">
                <a:solidFill>
                  <a:srgbClr val="FFFFFF"/>
                </a:solidFill>
                <a:latin typeface="Georgia"/>
                <a:cs typeface="Georgia"/>
              </a:rPr>
              <a:t>Support &amp; accompagnement</a:t>
            </a:r>
          </a:p>
        </p:txBody>
      </p:sp>
      <p:sp>
        <p:nvSpPr>
          <p:cNvPr id="191" name="t191"/>
          <p:cNvSpPr txBox="1"/>
          <p:nvPr/>
        </p:nvSpPr>
        <p:spPr>
          <a:xfrm>
            <a:off x="1097280" y="3703320"/>
            <a:ext cx="9966960" cy="137160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fr-FR" sz="1500" dirty="0">
                <a:solidFill>
                  <a:srgbClr val="D9C79A"/>
                </a:solidFill>
                <a:latin typeface="Segoe UI"/>
                <a:cs typeface="Segoe UI"/>
              </a:rPr>
              <a:t>Contactez l’administrateur de votre établissement ou le support ANAMGUI.</a:t>
            </a:r>
          </a:p>
          <a:p>
            <a:pPr algn="ctr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1300" dirty="0">
                <a:solidFill>
                  <a:srgbClr val="9FB3A6"/>
                </a:solidFill>
                <a:latin typeface="Segoe UI"/>
                <a:cs typeface="Segoe UI"/>
              </a:rPr>
              <a:t>Opérateur technique : e-MSanté SARL — écosystème MSanté.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18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19" name="r19"/>
          <p:cNvSpPr/>
          <p:nvPr/>
        </p:nvSpPr>
        <p:spPr>
          <a:xfrm>
            <a:off x="0" y="0"/>
            <a:ext cx="82296" cy="2286000"/>
          </a:xfrm>
          <a:prstGeom prst="rect">
            <a:avLst/>
          </a:prstGeom>
          <a:solidFill>
            <a:srgbClr val="BE1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20" name="r20"/>
          <p:cNvSpPr/>
          <p:nvPr/>
        </p:nvSpPr>
        <p:spPr>
          <a:xfrm>
            <a:off x="0" y="2286000"/>
            <a:ext cx="82296" cy="2286000"/>
          </a:xfrm>
          <a:prstGeom prst="rect">
            <a:avLst/>
          </a:prstGeom>
          <a:solidFill>
            <a:srgbClr val="FCD116"/>
          </a:solidFill>
          <a:ln>
            <a:noFill/>
          </a:ln>
        </p:spPr>
        <p:txBody>
          <a:bodyPr/>
          <a:lstStyle/>
          <a:p/>
        </p:txBody>
      </p:sp>
      <p:sp>
        <p:nvSpPr>
          <p:cNvPr id="21" name="r21"/>
          <p:cNvSpPr/>
          <p:nvPr/>
        </p:nvSpPr>
        <p:spPr>
          <a:xfrm>
            <a:off x="0" y="4572000"/>
            <a:ext cx="82296" cy="2286000"/>
          </a:xfrm>
          <a:prstGeom prst="rect">
            <a:avLst/>
          </a:prstGeom>
          <a:solidFill>
            <a:srgbClr val="267348"/>
          </a:solidFill>
          <a:ln>
            <a:noFill/>
          </a:ln>
        </p:spPr>
        <p:txBody>
          <a:bodyPr/>
          <a:lstStyle/>
          <a:p/>
        </p:txBody>
      </p:sp>
      <p:sp>
        <p:nvSpPr>
          <p:cNvPr id="22" name="r2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A3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23" name="r2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txBody>
          <a:bodyPr/>
          <a:lstStyle/>
          <a:p/>
        </p:txBody>
      </p:sp>
      <p:sp>
        <p:nvSpPr>
          <p:cNvPr id="24" name="t24"/>
          <p:cNvSpPr txBox="1"/>
          <p:nvPr/>
        </p:nvSpPr>
        <p:spPr>
          <a:xfrm>
            <a:off x="502920" y="128016"/>
            <a:ext cx="10515600" cy="4114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1100" b="1" dirty="0">
                <a:solidFill>
                  <a:srgbClr val="FCD116"/>
                </a:solidFill>
                <a:latin typeface="Segoe UI"/>
                <a:cs typeface="Segoe UI"/>
              </a:rPr>
              <a:t>SOMMAIRE</a:t>
            </a:r>
          </a:p>
        </p:txBody>
      </p:sp>
      <p:sp>
        <p:nvSpPr>
          <p:cNvPr id="25" name="t25"/>
          <p:cNvSpPr txBox="1"/>
          <p:nvPr/>
        </p:nvSpPr>
        <p:spPr>
          <a:xfrm>
            <a:off x="457200" y="402336"/>
            <a:ext cx="11155680" cy="6400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2600" dirty="0">
                <a:solidFill>
                  <a:srgbClr val="FFFFFF"/>
                </a:solidFill>
                <a:latin typeface="Georgia"/>
                <a:cs typeface="Georgia"/>
              </a:rPr>
              <a:t>Ce que couvre ce guide</a:t>
            </a:r>
          </a:p>
        </p:txBody>
      </p:sp>
      <p:sp>
        <p:nvSpPr>
          <p:cNvPr id="26" name="t26"/>
          <p:cNvSpPr txBox="1"/>
          <p:nvPr/>
        </p:nvSpPr>
        <p:spPr>
          <a:xfrm>
            <a:off x="640080" y="1417320"/>
            <a:ext cx="10881360" cy="493776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800"/>
              </a:spcBef>
              <a:spcAft>
                <a:spcPts val="400"/>
              </a:spcAft>
              <a:buNone/>
            </a:pPr>
            <a:r>
              <a:rPr lang="fr-FR" sz="1600" b="1" dirty="0">
                <a:solidFill>
                  <a:srgbClr val="0F4A2E"/>
                </a:solidFill>
                <a:latin typeface="Segoe UI"/>
                <a:cs typeface="Segoe UI"/>
              </a:rPr>
              <a:t>1. Présentation &amp; accès</a:t>
            </a:r>
          </a:p>
          <a:p>
            <a:pPr algn="l" marL="228600" indent="-22860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lang="fr-FR" sz="1450" dirty="0">
                <a:solidFill>
                  <a:srgbClr val="2D332F"/>
                </a:solidFill>
                <a:latin typeface="Segoe UI"/>
                <a:cs typeface="Segoe UI"/>
              </a:rPr>
              <a:t>La plateforme CMU et l’ANAMGUI · les profils utilisateurs · la connexion</a:t>
            </a:r>
          </a:p>
          <a:p>
            <a:pPr algn="l">
              <a:spcBef>
                <a:spcPts val="800"/>
              </a:spcBef>
              <a:spcAft>
                <a:spcPts val="400"/>
              </a:spcAft>
              <a:buNone/>
            </a:pPr>
            <a:r>
              <a:rPr lang="fr-FR" sz="1600" b="1" dirty="0">
                <a:solidFill>
                  <a:srgbClr val="0F4A2E"/>
                </a:solidFill>
                <a:latin typeface="Segoe UI"/>
                <a:cs typeface="Segoe UI"/>
              </a:rPr>
              <a:t>2. Parcours du personnel</a:t>
            </a:r>
          </a:p>
          <a:p>
            <a:pPr algn="l" marL="228600" indent="-22860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lang="fr-FR" sz="1450" dirty="0">
                <a:solidFill>
                  <a:srgbClr val="2D332F"/>
                </a:solidFill>
                <a:latin typeface="Segoe UI"/>
                <a:cs typeface="Segoe UI"/>
              </a:rPr>
              <a:t>Tableau de bord · enrôlement d’un bénéficiaire · validation centrale</a:t>
            </a:r>
          </a:p>
          <a:p>
            <a:pPr algn="l" marL="228600" indent="-22860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lang="fr-FR" sz="1450" dirty="0">
                <a:solidFill>
                  <a:srgbClr val="2D332F"/>
                </a:solidFill>
                <a:latin typeface="Segoe UI"/>
                <a:cs typeface="Segoe UI"/>
              </a:rPr>
              <a:t>Prise en charge des soins · carte d’assuré · nomenclature &amp; tarifs · supervision</a:t>
            </a:r>
          </a:p>
          <a:p>
            <a:pPr algn="l">
              <a:spcBef>
                <a:spcPts val="800"/>
              </a:spcBef>
              <a:spcAft>
                <a:spcPts val="400"/>
              </a:spcAft>
              <a:buNone/>
            </a:pPr>
            <a:r>
              <a:rPr lang="fr-FR" sz="1600" b="1" dirty="0">
                <a:solidFill>
                  <a:srgbClr val="0F4A2E"/>
                </a:solidFill>
                <a:latin typeface="Segoe UI"/>
                <a:cs typeface="Segoe UI"/>
              </a:rPr>
              <a:t>3. Espace self-service adhérent</a:t>
            </a:r>
          </a:p>
          <a:p>
            <a:pPr algn="l" marL="228600" indent="-22860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lang="fr-FR" sz="1450" dirty="0">
                <a:solidFill>
                  <a:srgbClr val="2D332F"/>
                </a:solidFill>
                <a:latin typeface="Segoe UI"/>
                <a:cs typeface="Segoe UI"/>
              </a:rPr>
              <a:t>Connexion par IUS + code SMS · consultation de la carte, des droits et des cotisations</a:t>
            </a:r>
          </a:p>
          <a:p>
            <a:pPr algn="l">
              <a:spcBef>
                <a:spcPts val="800"/>
              </a:spcBef>
              <a:spcAft>
                <a:spcPts val="400"/>
              </a:spcAft>
              <a:buNone/>
            </a:pPr>
            <a:r>
              <a:rPr lang="fr-FR" sz="1600" b="1" dirty="0">
                <a:solidFill>
                  <a:srgbClr val="0F4A2E"/>
                </a:solidFill>
                <a:latin typeface="Segoe UI"/>
                <a:cs typeface="Segoe UI"/>
              </a:rPr>
              <a:t>4. Bonnes pratiques &amp; support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27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28" name="r28"/>
          <p:cNvSpPr/>
          <p:nvPr/>
        </p:nvSpPr>
        <p:spPr>
          <a:xfrm>
            <a:off x="0" y="0"/>
            <a:ext cx="82296" cy="2286000"/>
          </a:xfrm>
          <a:prstGeom prst="rect">
            <a:avLst/>
          </a:prstGeom>
          <a:solidFill>
            <a:srgbClr val="BE1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29" name="r29"/>
          <p:cNvSpPr/>
          <p:nvPr/>
        </p:nvSpPr>
        <p:spPr>
          <a:xfrm>
            <a:off x="0" y="2286000"/>
            <a:ext cx="82296" cy="2286000"/>
          </a:xfrm>
          <a:prstGeom prst="rect">
            <a:avLst/>
          </a:prstGeom>
          <a:solidFill>
            <a:srgbClr val="FCD116"/>
          </a:solidFill>
          <a:ln>
            <a:noFill/>
          </a:ln>
        </p:spPr>
        <p:txBody>
          <a:bodyPr/>
          <a:lstStyle/>
          <a:p/>
        </p:txBody>
      </p:sp>
      <p:sp>
        <p:nvSpPr>
          <p:cNvPr id="30" name="r30"/>
          <p:cNvSpPr/>
          <p:nvPr/>
        </p:nvSpPr>
        <p:spPr>
          <a:xfrm>
            <a:off x="0" y="4572000"/>
            <a:ext cx="82296" cy="2286000"/>
          </a:xfrm>
          <a:prstGeom prst="rect">
            <a:avLst/>
          </a:prstGeom>
          <a:solidFill>
            <a:srgbClr val="267348"/>
          </a:solidFill>
          <a:ln>
            <a:noFill/>
          </a:ln>
        </p:spPr>
        <p:txBody>
          <a:bodyPr/>
          <a:lstStyle/>
          <a:p/>
        </p:txBody>
      </p:sp>
      <p:sp>
        <p:nvSpPr>
          <p:cNvPr id="31" name="r3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A3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32" name="r32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txBody>
          <a:bodyPr/>
          <a:lstStyle/>
          <a:p/>
        </p:txBody>
      </p:sp>
      <p:sp>
        <p:nvSpPr>
          <p:cNvPr id="33" name="t33"/>
          <p:cNvSpPr txBox="1"/>
          <p:nvPr/>
        </p:nvSpPr>
        <p:spPr>
          <a:xfrm>
            <a:off x="502920" y="128016"/>
            <a:ext cx="10515600" cy="4114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1100" b="1" dirty="0">
                <a:solidFill>
                  <a:srgbClr val="FCD116"/>
                </a:solidFill>
                <a:latin typeface="Segoe UI"/>
                <a:cs typeface="Segoe UI"/>
              </a:rPr>
              <a:t>PRÉSENTATION</a:t>
            </a:r>
          </a:p>
        </p:txBody>
      </p:sp>
      <p:sp>
        <p:nvSpPr>
          <p:cNvPr id="34" name="t34"/>
          <p:cNvSpPr txBox="1"/>
          <p:nvPr/>
        </p:nvSpPr>
        <p:spPr>
          <a:xfrm>
            <a:off x="457200" y="402336"/>
            <a:ext cx="11155680" cy="6400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2600" dirty="0">
                <a:solidFill>
                  <a:srgbClr val="FFFFFF"/>
                </a:solidFill>
                <a:latin typeface="Georgia"/>
                <a:cs typeface="Georgia"/>
              </a:rPr>
              <a:t>La plateforme CMU en bref</a:t>
            </a:r>
          </a:p>
        </p:txBody>
      </p:sp>
      <p:sp>
        <p:nvSpPr>
          <p:cNvPr id="35" name="t35"/>
          <p:cNvSpPr txBox="1"/>
          <p:nvPr/>
        </p:nvSpPr>
        <p:spPr>
          <a:xfrm>
            <a:off x="640080" y="1417320"/>
            <a:ext cx="10881360" cy="493776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800"/>
              </a:spcBef>
              <a:spcAft>
                <a:spcPts val="400"/>
              </a:spcAft>
              <a:buNone/>
            </a:pPr>
            <a:r>
              <a:rPr lang="fr-FR" sz="1600" b="1" dirty="0">
                <a:solidFill>
                  <a:srgbClr val="0F4A2E"/>
                </a:solidFill>
                <a:latin typeface="Segoe UI"/>
                <a:cs typeface="Segoe UI"/>
              </a:rPr>
              <a:t>À quoi sert la plateforme</a:t>
            </a:r>
          </a:p>
          <a:p>
            <a:pPr algn="l" marL="228600" indent="-22860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lang="fr-FR" sz="1450" dirty="0">
                <a:solidFill>
                  <a:srgbClr val="2D332F"/>
                </a:solidFill>
                <a:latin typeface="Segoe UI"/>
                <a:cs typeface="Segoe UI"/>
              </a:rPr>
              <a:t>Gérer la Couverture Maladie Universelle : enrôler les bénéficiaires, valider les dossiers, couvrir les soins et piloter le dispositif au niveau national.</a:t>
            </a:r>
          </a:p>
          <a:p>
            <a:pPr algn="l">
              <a:spcBef>
                <a:spcPts val="800"/>
              </a:spcBef>
              <a:spcAft>
                <a:spcPts val="400"/>
              </a:spcAft>
              <a:buNone/>
            </a:pPr>
            <a:r>
              <a:rPr lang="fr-FR" sz="1600" b="1" dirty="0">
                <a:solidFill>
                  <a:srgbClr val="0F4A2E"/>
                </a:solidFill>
                <a:latin typeface="Segoe UI"/>
                <a:cs typeface="Segoe UI"/>
              </a:rPr>
              <a:t>Deux régimes</a:t>
            </a:r>
          </a:p>
          <a:p>
            <a:pPr algn="l" marL="228600" indent="-22860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lang="fr-FR" sz="1450" dirty="0">
                <a:solidFill>
                  <a:srgbClr val="2D332F"/>
                </a:solidFill>
                <a:latin typeface="Segoe UI"/>
                <a:cs typeface="Segoe UI"/>
              </a:rPr>
              <a:t>RGB — Régime contributif : cotisation mensuelle, prise en charge à 80 %.</a:t>
            </a:r>
          </a:p>
          <a:p>
            <a:pPr algn="l" marL="228600" indent="-22860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lang="fr-FR" sz="1450" dirty="0">
                <a:solidFill>
                  <a:srgbClr val="2D332F"/>
                </a:solidFill>
                <a:latin typeface="Segoe UI"/>
                <a:cs typeface="Segoe UI"/>
              </a:rPr>
              <a:t>RAM — Régime d’assistance : personnes vulnérables, prise en charge à 100 %, sans cotisation.</a:t>
            </a:r>
          </a:p>
          <a:p>
            <a:pPr algn="l">
              <a:spcBef>
                <a:spcPts val="800"/>
              </a:spcBef>
              <a:spcAft>
                <a:spcPts val="400"/>
              </a:spcAft>
              <a:buNone/>
            </a:pPr>
            <a:r>
              <a:rPr lang="fr-FR" sz="1600" b="1" dirty="0">
                <a:solidFill>
                  <a:srgbClr val="0F4A2E"/>
                </a:solidFill>
                <a:latin typeface="Segoe UI"/>
                <a:cs typeface="Segoe UI"/>
              </a:rPr>
              <a:t>Identifiant unique</a:t>
            </a:r>
          </a:p>
          <a:p>
            <a:pPr algn="l" marL="228600" indent="-22860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lang="fr-FR" sz="1450" dirty="0">
                <a:solidFill>
                  <a:srgbClr val="2D332F"/>
                </a:solidFill>
                <a:latin typeface="Segoe UI"/>
                <a:cs typeface="Segoe UI"/>
              </a:rPr>
              <a:t>Chaque bénéficiaire reçoit un IUS (15 chiffres) qui l’identifie sur toute la plateforme et figure sur sa carte d’assuré.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36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37" name="r37"/>
          <p:cNvSpPr/>
          <p:nvPr/>
        </p:nvSpPr>
        <p:spPr>
          <a:xfrm>
            <a:off x="0" y="0"/>
            <a:ext cx="82296" cy="2286000"/>
          </a:xfrm>
          <a:prstGeom prst="rect">
            <a:avLst/>
          </a:prstGeom>
          <a:solidFill>
            <a:srgbClr val="BE1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38" name="r38"/>
          <p:cNvSpPr/>
          <p:nvPr/>
        </p:nvSpPr>
        <p:spPr>
          <a:xfrm>
            <a:off x="0" y="2286000"/>
            <a:ext cx="82296" cy="2286000"/>
          </a:xfrm>
          <a:prstGeom prst="rect">
            <a:avLst/>
          </a:prstGeom>
          <a:solidFill>
            <a:srgbClr val="FCD116"/>
          </a:solidFill>
          <a:ln>
            <a:noFill/>
          </a:ln>
        </p:spPr>
        <p:txBody>
          <a:bodyPr/>
          <a:lstStyle/>
          <a:p/>
        </p:txBody>
      </p:sp>
      <p:sp>
        <p:nvSpPr>
          <p:cNvPr id="39" name="r39"/>
          <p:cNvSpPr/>
          <p:nvPr/>
        </p:nvSpPr>
        <p:spPr>
          <a:xfrm>
            <a:off x="0" y="4572000"/>
            <a:ext cx="82296" cy="2286000"/>
          </a:xfrm>
          <a:prstGeom prst="rect">
            <a:avLst/>
          </a:prstGeom>
          <a:solidFill>
            <a:srgbClr val="267348"/>
          </a:solidFill>
          <a:ln>
            <a:noFill/>
          </a:ln>
        </p:spPr>
        <p:txBody>
          <a:bodyPr/>
          <a:lstStyle/>
          <a:p/>
        </p:txBody>
      </p:sp>
      <p:sp>
        <p:nvSpPr>
          <p:cNvPr id="40" name="r40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A3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41" name="r41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txBody>
          <a:bodyPr/>
          <a:lstStyle/>
          <a:p/>
        </p:txBody>
      </p:sp>
      <p:sp>
        <p:nvSpPr>
          <p:cNvPr id="42" name="t42"/>
          <p:cNvSpPr txBox="1"/>
          <p:nvPr/>
        </p:nvSpPr>
        <p:spPr>
          <a:xfrm>
            <a:off x="502920" y="128016"/>
            <a:ext cx="10515600" cy="4114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1100" b="1" dirty="0">
                <a:solidFill>
                  <a:srgbClr val="FCD116"/>
                </a:solidFill>
                <a:latin typeface="Segoe UI"/>
                <a:cs typeface="Segoe UI"/>
              </a:rPr>
              <a:t>RÔLES</a:t>
            </a:r>
          </a:p>
        </p:txBody>
      </p:sp>
      <p:sp>
        <p:nvSpPr>
          <p:cNvPr id="43" name="t43"/>
          <p:cNvSpPr txBox="1"/>
          <p:nvPr/>
        </p:nvSpPr>
        <p:spPr>
          <a:xfrm>
            <a:off x="457200" y="402336"/>
            <a:ext cx="11155680" cy="6400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2600" dirty="0">
                <a:solidFill>
                  <a:srgbClr val="FFFFFF"/>
                </a:solidFill>
                <a:latin typeface="Georgia"/>
                <a:cs typeface="Georgia"/>
              </a:rPr>
              <a:t>Les profils utilisateurs</a:t>
            </a:r>
          </a:p>
        </p:txBody>
      </p:sp>
      <p:sp>
        <p:nvSpPr>
          <p:cNvPr id="44" name="t44"/>
          <p:cNvSpPr txBox="1"/>
          <p:nvPr/>
        </p:nvSpPr>
        <p:spPr>
          <a:xfrm>
            <a:off x="640080" y="1417320"/>
            <a:ext cx="10881360" cy="493776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800"/>
              </a:spcBef>
              <a:spcAft>
                <a:spcPts val="400"/>
              </a:spcAft>
              <a:buNone/>
            </a:pPr>
            <a:r>
              <a:rPr lang="fr-FR" sz="1600" b="1" dirty="0">
                <a:solidFill>
                  <a:srgbClr val="0F4A2E"/>
                </a:solidFill>
                <a:latin typeface="Segoe UI"/>
                <a:cs typeface="Segoe UI"/>
              </a:rPr>
              <a:t>Personnel de terrain</a:t>
            </a:r>
          </a:p>
          <a:p>
            <a:pPr algn="l" marL="228600" indent="-22860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lang="fr-FR" sz="1450" dirty="0">
                <a:solidFill>
                  <a:srgbClr val="2D332F"/>
                </a:solidFill>
                <a:latin typeface="Segoe UI"/>
                <a:cs typeface="Segoe UI"/>
              </a:rPr>
              <a:t>Agent d’enrôlement · Agent de facturation · Directeur d’établissement · Agent de société CMU.</a:t>
            </a:r>
          </a:p>
          <a:p>
            <a:pPr algn="l">
              <a:spcBef>
                <a:spcPts val="800"/>
              </a:spcBef>
              <a:spcAft>
                <a:spcPts val="400"/>
              </a:spcAft>
              <a:buNone/>
            </a:pPr>
            <a:r>
              <a:rPr lang="fr-FR" sz="1600" b="1" dirty="0">
                <a:solidFill>
                  <a:srgbClr val="0F4A2E"/>
                </a:solidFill>
                <a:latin typeface="Segoe UI"/>
                <a:cs typeface="Segoe UI"/>
              </a:rPr>
              <a:t>Instruction &amp; décision</a:t>
            </a:r>
          </a:p>
          <a:p>
            <a:pPr algn="l" marL="228600" indent="-22860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lang="fr-FR" sz="1450" dirty="0">
                <a:solidFill>
                  <a:srgbClr val="2D332F"/>
                </a:solidFill>
                <a:latin typeface="Segoe UI"/>
                <a:cs typeface="Segoe UI"/>
              </a:rPr>
              <a:t>Validateur central · Commission RAM · Agent social · Caisse nationale.</a:t>
            </a:r>
          </a:p>
          <a:p>
            <a:pPr algn="l">
              <a:spcBef>
                <a:spcPts val="800"/>
              </a:spcBef>
              <a:spcAft>
                <a:spcPts val="400"/>
              </a:spcAft>
              <a:buNone/>
            </a:pPr>
            <a:r>
              <a:rPr lang="fr-FR" sz="1600" b="1" dirty="0">
                <a:solidFill>
                  <a:srgbClr val="0F4A2E"/>
                </a:solidFill>
                <a:latin typeface="Segoe UI"/>
                <a:cs typeface="Segoe UI"/>
              </a:rPr>
              <a:t>Pilotage</a:t>
            </a:r>
          </a:p>
          <a:p>
            <a:pPr algn="l" marL="228600" indent="-22860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lang="fr-FR" sz="1450" dirty="0">
                <a:solidFill>
                  <a:srgbClr val="2D332F"/>
                </a:solidFill>
                <a:latin typeface="Segoe UI"/>
                <a:cs typeface="Segoe UI"/>
              </a:rPr>
              <a:t>Administrateur CMU · Superviseur régional · Super-administrateur.</a:t>
            </a:r>
          </a:p>
          <a:p>
            <a:pPr algn="l">
              <a:spcBef>
                <a:spcPts val="800"/>
              </a:spcBef>
              <a:spcAft>
                <a:spcPts val="400"/>
              </a:spcAft>
              <a:buNone/>
            </a:pPr>
            <a:r>
              <a:rPr lang="fr-FR" sz="1600" b="1" dirty="0">
                <a:solidFill>
                  <a:srgbClr val="0F4A2E"/>
                </a:solidFill>
                <a:latin typeface="Segoe UI"/>
                <a:cs typeface="Segoe UI"/>
              </a:rPr>
              <a:t>Adhérent (nouveau)</a:t>
            </a:r>
          </a:p>
          <a:p>
            <a:pPr algn="l" marL="228600" indent="-22860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lang="fr-FR" sz="1450" dirty="0">
                <a:solidFill>
                  <a:srgbClr val="2D332F"/>
                </a:solidFill>
                <a:latin typeface="Segoe UI"/>
                <a:cs typeface="Segoe UI"/>
              </a:rPr>
              <a:t>Le bénéficiaire lui-même, via l’espace self-service en lecture seule.</a:t>
            </a:r>
          </a:p>
        </p:txBody>
      </p:sp>
      <p:sp>
        <p:nvSpPr>
          <p:cNvPr id="45" name="r45"/>
          <p:cNvSpPr/>
          <p:nvPr/>
        </p:nvSpPr>
        <p:spPr>
          <a:xfrm>
            <a:off x="502920" y="6172200"/>
            <a:ext cx="11155680" cy="457200"/>
          </a:xfrm>
          <a:prstGeom prst="rect">
            <a:avLst/>
          </a:prstGeom>
          <a:solidFill>
            <a:srgbClr val="F6F1E2"/>
          </a:solidFill>
          <a:ln>
            <a:noFill/>
          </a:ln>
        </p:spPr>
        <p:txBody>
          <a:bodyPr/>
          <a:lstStyle/>
          <a:p/>
        </p:txBody>
      </p:sp>
      <p:sp>
        <p:nvSpPr>
          <p:cNvPr id="46" name="t46"/>
          <p:cNvSpPr txBox="1"/>
          <p:nvPr/>
        </p:nvSpPr>
        <p:spPr>
          <a:xfrm>
            <a:off x="640080" y="6217920"/>
            <a:ext cx="10881360" cy="4114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1150" i="1" dirty="0">
                <a:solidFill>
                  <a:srgbClr val="B8860B"/>
                </a:solidFill>
                <a:latin typeface="Segoe UI"/>
                <a:cs typeface="Segoe UI"/>
              </a:rPr>
              <a:t>Chaque profil ne voit que les écrans et actions autorisés par son rôle.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47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48" name="r48"/>
          <p:cNvSpPr/>
          <p:nvPr/>
        </p:nvSpPr>
        <p:spPr>
          <a:xfrm>
            <a:off x="0" y="0"/>
            <a:ext cx="82296" cy="2286000"/>
          </a:xfrm>
          <a:prstGeom prst="rect">
            <a:avLst/>
          </a:prstGeom>
          <a:solidFill>
            <a:srgbClr val="BE1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49" name="r49"/>
          <p:cNvSpPr/>
          <p:nvPr/>
        </p:nvSpPr>
        <p:spPr>
          <a:xfrm>
            <a:off x="0" y="2286000"/>
            <a:ext cx="82296" cy="2286000"/>
          </a:xfrm>
          <a:prstGeom prst="rect">
            <a:avLst/>
          </a:prstGeom>
          <a:solidFill>
            <a:srgbClr val="FCD116"/>
          </a:solidFill>
          <a:ln>
            <a:noFill/>
          </a:ln>
        </p:spPr>
        <p:txBody>
          <a:bodyPr/>
          <a:lstStyle/>
          <a:p/>
        </p:txBody>
      </p:sp>
      <p:sp>
        <p:nvSpPr>
          <p:cNvPr id="50" name="r50"/>
          <p:cNvSpPr/>
          <p:nvPr/>
        </p:nvSpPr>
        <p:spPr>
          <a:xfrm>
            <a:off x="0" y="4572000"/>
            <a:ext cx="82296" cy="2286000"/>
          </a:xfrm>
          <a:prstGeom prst="rect">
            <a:avLst/>
          </a:prstGeom>
          <a:solidFill>
            <a:srgbClr val="267348"/>
          </a:solidFill>
          <a:ln>
            <a:noFill/>
          </a:ln>
        </p:spPr>
        <p:txBody>
          <a:bodyPr/>
          <a:lstStyle/>
          <a:p/>
        </p:txBody>
      </p:sp>
      <p:sp>
        <p:nvSpPr>
          <p:cNvPr id="51" name="r5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A3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52" name="r52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txBody>
          <a:bodyPr/>
          <a:lstStyle/>
          <a:p/>
        </p:txBody>
      </p:sp>
      <p:sp>
        <p:nvSpPr>
          <p:cNvPr id="53" name="t53"/>
          <p:cNvSpPr txBox="1"/>
          <p:nvPr/>
        </p:nvSpPr>
        <p:spPr>
          <a:xfrm>
            <a:off x="502920" y="128016"/>
            <a:ext cx="10515600" cy="4114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1100" b="1" dirty="0">
                <a:solidFill>
                  <a:srgbClr val="FCD116"/>
                </a:solidFill>
                <a:latin typeface="Segoe UI"/>
                <a:cs typeface="Segoe UI"/>
              </a:rPr>
              <a:t>ACCÈS</a:t>
            </a:r>
          </a:p>
        </p:txBody>
      </p:sp>
      <p:sp>
        <p:nvSpPr>
          <p:cNvPr id="54" name="t54"/>
          <p:cNvSpPr txBox="1"/>
          <p:nvPr/>
        </p:nvSpPr>
        <p:spPr>
          <a:xfrm>
            <a:off x="457200" y="402336"/>
            <a:ext cx="11155680" cy="6400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2600" dirty="0">
                <a:solidFill>
                  <a:srgbClr val="FFFFFF"/>
                </a:solidFill>
                <a:latin typeface="Georgia"/>
                <a:cs typeface="Georgia"/>
              </a:rPr>
              <a:t>Se connecter (personnel)</a:t>
            </a:r>
          </a:p>
        </p:txBody>
      </p:sp>
      <p:pic>
        <p:nvPicPr>
          <p:cNvPr id="55" name="img55"/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502920" y="1548765"/>
            <a:ext cx="7040880" cy="4400550"/>
          </a:xfrm>
          <a:prstGeom prst="rect">
            <a:avLst/>
          </a:prstGeom>
          <a:ln w="9525">
            <a:solidFill>
              <a:srgbClr val="D9DEDb"/>
            </a:solidFill>
          </a:ln>
        </p:spPr>
      </p:pic>
      <p:sp>
        <p:nvSpPr>
          <p:cNvPr id="56" name="t56"/>
          <p:cNvSpPr txBox="1"/>
          <p:nvPr/>
        </p:nvSpPr>
        <p:spPr>
          <a:xfrm>
            <a:off x="7818120" y="1417320"/>
            <a:ext cx="3931920" cy="47548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Ouvrir la plateforme et choisir son profil (Agent, Validateur, Administration).</a:t>
            </a:r>
          </a:p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Saisir son adresse e-mail professionnelle et son mot de passe.</a:t>
            </a:r>
          </a:p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À la première connexion, le changement de mot de passe est demandé.</a:t>
            </a:r>
          </a:p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La plateforme oriente automatiquement vers l’espace correspondant au rôle.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57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58" name="r58"/>
          <p:cNvSpPr/>
          <p:nvPr/>
        </p:nvSpPr>
        <p:spPr>
          <a:xfrm>
            <a:off x="0" y="0"/>
            <a:ext cx="82296" cy="2286000"/>
          </a:xfrm>
          <a:prstGeom prst="rect">
            <a:avLst/>
          </a:prstGeom>
          <a:solidFill>
            <a:srgbClr val="BE1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59" name="r59"/>
          <p:cNvSpPr/>
          <p:nvPr/>
        </p:nvSpPr>
        <p:spPr>
          <a:xfrm>
            <a:off x="0" y="2286000"/>
            <a:ext cx="82296" cy="2286000"/>
          </a:xfrm>
          <a:prstGeom prst="rect">
            <a:avLst/>
          </a:prstGeom>
          <a:solidFill>
            <a:srgbClr val="FCD116"/>
          </a:solidFill>
          <a:ln>
            <a:noFill/>
          </a:ln>
        </p:spPr>
        <p:txBody>
          <a:bodyPr/>
          <a:lstStyle/>
          <a:p/>
        </p:txBody>
      </p:sp>
      <p:sp>
        <p:nvSpPr>
          <p:cNvPr id="60" name="r60"/>
          <p:cNvSpPr/>
          <p:nvPr/>
        </p:nvSpPr>
        <p:spPr>
          <a:xfrm>
            <a:off x="0" y="4572000"/>
            <a:ext cx="82296" cy="2286000"/>
          </a:xfrm>
          <a:prstGeom prst="rect">
            <a:avLst/>
          </a:prstGeom>
          <a:solidFill>
            <a:srgbClr val="267348"/>
          </a:solidFill>
          <a:ln>
            <a:noFill/>
          </a:ln>
        </p:spPr>
        <p:txBody>
          <a:bodyPr/>
          <a:lstStyle/>
          <a:p/>
        </p:txBody>
      </p:sp>
      <p:sp>
        <p:nvSpPr>
          <p:cNvPr id="61" name="r6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A3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62" name="r62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txBody>
          <a:bodyPr/>
          <a:lstStyle/>
          <a:p/>
        </p:txBody>
      </p:sp>
      <p:sp>
        <p:nvSpPr>
          <p:cNvPr id="63" name="t63"/>
          <p:cNvSpPr txBox="1"/>
          <p:nvPr/>
        </p:nvSpPr>
        <p:spPr>
          <a:xfrm>
            <a:off x="502920" y="128016"/>
            <a:ext cx="10515600" cy="4114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1100" b="1" dirty="0">
                <a:solidFill>
                  <a:srgbClr val="FCD116"/>
                </a:solidFill>
                <a:latin typeface="Segoe UI"/>
                <a:cs typeface="Segoe UI"/>
              </a:rPr>
              <a:t>ESPACE AGENT</a:t>
            </a:r>
          </a:p>
        </p:txBody>
      </p:sp>
      <p:sp>
        <p:nvSpPr>
          <p:cNvPr id="64" name="t64"/>
          <p:cNvSpPr txBox="1"/>
          <p:nvPr/>
        </p:nvSpPr>
        <p:spPr>
          <a:xfrm>
            <a:off x="457200" y="402336"/>
            <a:ext cx="11155680" cy="6400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2600" dirty="0">
                <a:solidFill>
                  <a:srgbClr val="FFFFFF"/>
                </a:solidFill>
                <a:latin typeface="Georgia"/>
                <a:cs typeface="Georgia"/>
              </a:rPr>
              <a:t>Le tableau de bord</a:t>
            </a:r>
          </a:p>
        </p:txBody>
      </p:sp>
      <p:pic>
        <p:nvPicPr>
          <p:cNvPr id="65" name="img65"/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502920" y="1371600"/>
            <a:ext cx="6520978" cy="4754880"/>
          </a:xfrm>
          <a:prstGeom prst="rect">
            <a:avLst/>
          </a:prstGeom>
          <a:ln w="9525">
            <a:solidFill>
              <a:srgbClr val="D9DEDb"/>
            </a:solidFill>
          </a:ln>
        </p:spPr>
      </p:pic>
      <p:sp>
        <p:nvSpPr>
          <p:cNvPr id="66" name="t66"/>
          <p:cNvSpPr txBox="1"/>
          <p:nvPr/>
        </p:nvSpPr>
        <p:spPr>
          <a:xfrm>
            <a:off x="7818120" y="1417320"/>
            <a:ext cx="3931920" cy="47548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Vue d’ensemble de l’activité : enrôlements du mois, dossiers en attente, validés, à reprendre.</a:t>
            </a:r>
          </a:p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La barre latérale donne accès aux actions : nouvel enrôlement, bénéficiaires, recherche IUS.</a:t>
            </a:r>
          </a:p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Les dossiers rejetés remontent avec le motif, à corriger puis re-soumettre.</a:t>
            </a:r>
          </a:p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La recherche permet de retrouver un bénéficiaire par IUS, nom ou téléphone.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67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68" name="r68"/>
          <p:cNvSpPr/>
          <p:nvPr/>
        </p:nvSpPr>
        <p:spPr>
          <a:xfrm>
            <a:off x="0" y="0"/>
            <a:ext cx="82296" cy="2286000"/>
          </a:xfrm>
          <a:prstGeom prst="rect">
            <a:avLst/>
          </a:prstGeom>
          <a:solidFill>
            <a:srgbClr val="BE1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69" name="r69"/>
          <p:cNvSpPr/>
          <p:nvPr/>
        </p:nvSpPr>
        <p:spPr>
          <a:xfrm>
            <a:off x="0" y="2286000"/>
            <a:ext cx="82296" cy="2286000"/>
          </a:xfrm>
          <a:prstGeom prst="rect">
            <a:avLst/>
          </a:prstGeom>
          <a:solidFill>
            <a:srgbClr val="FCD116"/>
          </a:solidFill>
          <a:ln>
            <a:noFill/>
          </a:ln>
        </p:spPr>
        <p:txBody>
          <a:bodyPr/>
          <a:lstStyle/>
          <a:p/>
        </p:txBody>
      </p:sp>
      <p:sp>
        <p:nvSpPr>
          <p:cNvPr id="70" name="r70"/>
          <p:cNvSpPr/>
          <p:nvPr/>
        </p:nvSpPr>
        <p:spPr>
          <a:xfrm>
            <a:off x="0" y="4572000"/>
            <a:ext cx="82296" cy="2286000"/>
          </a:xfrm>
          <a:prstGeom prst="rect">
            <a:avLst/>
          </a:prstGeom>
          <a:solidFill>
            <a:srgbClr val="267348"/>
          </a:solidFill>
          <a:ln>
            <a:noFill/>
          </a:ln>
        </p:spPr>
        <p:txBody>
          <a:bodyPr/>
          <a:lstStyle/>
          <a:p/>
        </p:txBody>
      </p:sp>
      <p:sp>
        <p:nvSpPr>
          <p:cNvPr id="71" name="r7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A3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72" name="r72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txBody>
          <a:bodyPr/>
          <a:lstStyle/>
          <a:p/>
        </p:txBody>
      </p:sp>
      <p:sp>
        <p:nvSpPr>
          <p:cNvPr id="73" name="t73"/>
          <p:cNvSpPr txBox="1"/>
          <p:nvPr/>
        </p:nvSpPr>
        <p:spPr>
          <a:xfrm>
            <a:off x="502920" y="128016"/>
            <a:ext cx="10515600" cy="4114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1100" b="1" dirty="0">
                <a:solidFill>
                  <a:srgbClr val="FCD116"/>
                </a:solidFill>
                <a:latin typeface="Segoe UI"/>
                <a:cs typeface="Segoe UI"/>
              </a:rPr>
              <a:t>ÉTABLISSEMENT</a:t>
            </a:r>
          </a:p>
        </p:txBody>
      </p:sp>
      <p:sp>
        <p:nvSpPr>
          <p:cNvPr id="74" name="t74"/>
          <p:cNvSpPr txBox="1"/>
          <p:nvPr/>
        </p:nvSpPr>
        <p:spPr>
          <a:xfrm>
            <a:off x="457200" y="402336"/>
            <a:ext cx="11155680" cy="6400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2600" dirty="0">
                <a:solidFill>
                  <a:srgbClr val="FFFFFF"/>
                </a:solidFill>
                <a:latin typeface="Georgia"/>
                <a:cs typeface="Georgia"/>
              </a:rPr>
              <a:t>Pilotage établissement</a:t>
            </a:r>
          </a:p>
        </p:txBody>
      </p:sp>
      <p:pic>
        <p:nvPicPr>
          <p:cNvPr id="75" name="img75"/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502920" y="1371600"/>
            <a:ext cx="6520978" cy="4754880"/>
          </a:xfrm>
          <a:prstGeom prst="rect">
            <a:avLst/>
          </a:prstGeom>
          <a:ln w="9525">
            <a:solidFill>
              <a:srgbClr val="D9DEDb"/>
            </a:solidFill>
          </a:ln>
        </p:spPr>
      </p:pic>
      <p:sp>
        <p:nvSpPr>
          <p:cNvPr id="76" name="t76"/>
          <p:cNvSpPr txBox="1"/>
          <p:nvPr/>
        </p:nvSpPr>
        <p:spPr>
          <a:xfrm>
            <a:off x="7818120" y="1417320"/>
            <a:ext cx="3931920" cy="47548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Suivi de l’activité de l’établissement : prises en charge, facturation, remboursements.</a:t>
            </a:r>
          </a:p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Indicateurs financiers et volumétrie des actes couverts.</a:t>
            </a:r>
          </a:p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Accès réservé au Directeur d’établissement et aux agents de facturation.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77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78" name="r78"/>
          <p:cNvSpPr/>
          <p:nvPr/>
        </p:nvSpPr>
        <p:spPr>
          <a:xfrm>
            <a:off x="0" y="0"/>
            <a:ext cx="82296" cy="2286000"/>
          </a:xfrm>
          <a:prstGeom prst="rect">
            <a:avLst/>
          </a:prstGeom>
          <a:solidFill>
            <a:srgbClr val="BE1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79" name="r79"/>
          <p:cNvSpPr/>
          <p:nvPr/>
        </p:nvSpPr>
        <p:spPr>
          <a:xfrm>
            <a:off x="0" y="2286000"/>
            <a:ext cx="82296" cy="2286000"/>
          </a:xfrm>
          <a:prstGeom prst="rect">
            <a:avLst/>
          </a:prstGeom>
          <a:solidFill>
            <a:srgbClr val="FCD116"/>
          </a:solidFill>
          <a:ln>
            <a:noFill/>
          </a:ln>
        </p:spPr>
        <p:txBody>
          <a:bodyPr/>
          <a:lstStyle/>
          <a:p/>
        </p:txBody>
      </p:sp>
      <p:sp>
        <p:nvSpPr>
          <p:cNvPr id="80" name="r80"/>
          <p:cNvSpPr/>
          <p:nvPr/>
        </p:nvSpPr>
        <p:spPr>
          <a:xfrm>
            <a:off x="0" y="4572000"/>
            <a:ext cx="82296" cy="2286000"/>
          </a:xfrm>
          <a:prstGeom prst="rect">
            <a:avLst/>
          </a:prstGeom>
          <a:solidFill>
            <a:srgbClr val="267348"/>
          </a:solidFill>
          <a:ln>
            <a:noFill/>
          </a:ln>
        </p:spPr>
        <p:txBody>
          <a:bodyPr/>
          <a:lstStyle/>
          <a:p/>
        </p:txBody>
      </p:sp>
      <p:sp>
        <p:nvSpPr>
          <p:cNvPr id="81" name="r8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A3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82" name="r82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txBody>
          <a:bodyPr/>
          <a:lstStyle/>
          <a:p/>
        </p:txBody>
      </p:sp>
      <p:sp>
        <p:nvSpPr>
          <p:cNvPr id="83" name="t83"/>
          <p:cNvSpPr txBox="1"/>
          <p:nvPr/>
        </p:nvSpPr>
        <p:spPr>
          <a:xfrm>
            <a:off x="502920" y="128016"/>
            <a:ext cx="10515600" cy="4114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1100" b="1" dirty="0">
                <a:solidFill>
                  <a:srgbClr val="FCD116"/>
                </a:solidFill>
                <a:latin typeface="Segoe UI"/>
                <a:cs typeface="Segoe UI"/>
              </a:rPr>
              <a:t>ENRÔLEMENT</a:t>
            </a:r>
          </a:p>
        </p:txBody>
      </p:sp>
      <p:sp>
        <p:nvSpPr>
          <p:cNvPr id="84" name="t84"/>
          <p:cNvSpPr txBox="1"/>
          <p:nvPr/>
        </p:nvSpPr>
        <p:spPr>
          <a:xfrm>
            <a:off x="457200" y="402336"/>
            <a:ext cx="11155680" cy="6400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2600" dirty="0">
                <a:solidFill>
                  <a:srgbClr val="FFFFFF"/>
                </a:solidFill>
                <a:latin typeface="Georgia"/>
                <a:cs typeface="Georgia"/>
              </a:rPr>
              <a:t>Enrôler un bénéficiaire (RGB)</a:t>
            </a:r>
          </a:p>
        </p:txBody>
      </p:sp>
      <p:pic>
        <p:nvPicPr>
          <p:cNvPr id="85" name="img85"/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502920" y="1371600"/>
            <a:ext cx="6520978" cy="4754880"/>
          </a:xfrm>
          <a:prstGeom prst="rect">
            <a:avLst/>
          </a:prstGeom>
          <a:ln w="9525">
            <a:solidFill>
              <a:srgbClr val="D9DEDb"/>
            </a:solidFill>
          </a:ln>
        </p:spPr>
      </p:pic>
      <p:sp>
        <p:nvSpPr>
          <p:cNvPr id="86" name="t86"/>
          <p:cNvSpPr txBox="1"/>
          <p:nvPr/>
        </p:nvSpPr>
        <p:spPr>
          <a:xfrm>
            <a:off x="7818120" y="1417320"/>
            <a:ext cx="3931920" cy="47548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Assistant en 5 étapes : état civil, pièce d’identité, téléphones, profil cotisant, ayants droit.</a:t>
            </a:r>
          </a:p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Le téléphone principal est vérifié par un code OTP (SMS).</a:t>
            </a:r>
          </a:p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Les ayants droit (enfants de moins de 18 ans) sont rattachés au dossier.</a:t>
            </a:r>
          </a:p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À la soumission, l’IUS est généré et le dossier part en validation centrale.</a:t>
            </a:r>
          </a:p>
        </p:txBody>
      </p:sp>
      <p:sp>
        <p:nvSpPr>
          <p:cNvPr id="87" name="r87"/>
          <p:cNvSpPr/>
          <p:nvPr/>
        </p:nvSpPr>
        <p:spPr>
          <a:xfrm>
            <a:off x="502920" y="6172200"/>
            <a:ext cx="11155680" cy="457200"/>
          </a:xfrm>
          <a:prstGeom prst="rect">
            <a:avLst/>
          </a:prstGeom>
          <a:solidFill>
            <a:srgbClr val="F6F1E2"/>
          </a:solidFill>
          <a:ln>
            <a:noFill/>
          </a:ln>
        </p:spPr>
        <p:txBody>
          <a:bodyPr/>
          <a:lstStyle/>
          <a:p/>
        </p:txBody>
      </p:sp>
      <p:sp>
        <p:nvSpPr>
          <p:cNvPr id="88" name="t88"/>
          <p:cNvSpPr txBox="1"/>
          <p:nvPr/>
        </p:nvSpPr>
        <p:spPr>
          <a:xfrm>
            <a:off x="640080" y="6217920"/>
            <a:ext cx="10881360" cy="4114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1150" i="1" dirty="0">
                <a:solidFill>
                  <a:srgbClr val="B8860B"/>
                </a:solidFill>
                <a:latin typeface="Segoe UI"/>
                <a:cs typeface="Segoe UI"/>
              </a:rPr>
              <a:t>Interfaces 100 % en français · montants en GNF · dates au format JJ/MM/AAAA.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89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/>
        </p:txBody>
      </p:sp>
      <p:sp>
        <p:nvSpPr>
          <p:cNvPr id="90" name="r90"/>
          <p:cNvSpPr/>
          <p:nvPr/>
        </p:nvSpPr>
        <p:spPr>
          <a:xfrm>
            <a:off x="0" y="0"/>
            <a:ext cx="82296" cy="2286000"/>
          </a:xfrm>
          <a:prstGeom prst="rect">
            <a:avLst/>
          </a:prstGeom>
          <a:solidFill>
            <a:srgbClr val="BE1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91" name="r91"/>
          <p:cNvSpPr/>
          <p:nvPr/>
        </p:nvSpPr>
        <p:spPr>
          <a:xfrm>
            <a:off x="0" y="2286000"/>
            <a:ext cx="82296" cy="2286000"/>
          </a:xfrm>
          <a:prstGeom prst="rect">
            <a:avLst/>
          </a:prstGeom>
          <a:solidFill>
            <a:srgbClr val="FCD116"/>
          </a:solidFill>
          <a:ln>
            <a:noFill/>
          </a:ln>
        </p:spPr>
        <p:txBody>
          <a:bodyPr/>
          <a:lstStyle/>
          <a:p/>
        </p:txBody>
      </p:sp>
      <p:sp>
        <p:nvSpPr>
          <p:cNvPr id="92" name="r92"/>
          <p:cNvSpPr/>
          <p:nvPr/>
        </p:nvSpPr>
        <p:spPr>
          <a:xfrm>
            <a:off x="0" y="4572000"/>
            <a:ext cx="82296" cy="2286000"/>
          </a:xfrm>
          <a:prstGeom prst="rect">
            <a:avLst/>
          </a:prstGeom>
          <a:solidFill>
            <a:srgbClr val="267348"/>
          </a:solidFill>
          <a:ln>
            <a:noFill/>
          </a:ln>
        </p:spPr>
        <p:txBody>
          <a:bodyPr/>
          <a:lstStyle/>
          <a:p/>
        </p:txBody>
      </p:sp>
      <p:sp>
        <p:nvSpPr>
          <p:cNvPr id="93" name="r93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A3622"/>
          </a:solidFill>
          <a:ln>
            <a:noFill/>
          </a:ln>
        </p:spPr>
        <p:txBody>
          <a:bodyPr/>
          <a:lstStyle/>
          <a:p/>
        </p:txBody>
      </p:sp>
      <p:sp>
        <p:nvSpPr>
          <p:cNvPr id="94" name="r94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txBody>
          <a:bodyPr/>
          <a:lstStyle/>
          <a:p/>
        </p:txBody>
      </p:sp>
      <p:sp>
        <p:nvSpPr>
          <p:cNvPr id="95" name="t95"/>
          <p:cNvSpPr txBox="1"/>
          <p:nvPr/>
        </p:nvSpPr>
        <p:spPr>
          <a:xfrm>
            <a:off x="502920" y="128016"/>
            <a:ext cx="10515600" cy="4114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1100" b="1" dirty="0">
                <a:solidFill>
                  <a:srgbClr val="FCD116"/>
                </a:solidFill>
                <a:latin typeface="Segoe UI"/>
                <a:cs typeface="Segoe UI"/>
              </a:rPr>
              <a:t>VALIDATION</a:t>
            </a:r>
          </a:p>
        </p:txBody>
      </p:sp>
      <p:sp>
        <p:nvSpPr>
          <p:cNvPr id="96" name="t96"/>
          <p:cNvSpPr txBox="1"/>
          <p:nvPr/>
        </p:nvSpPr>
        <p:spPr>
          <a:xfrm>
            <a:off x="457200" y="402336"/>
            <a:ext cx="11155680" cy="6400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2600" dirty="0">
                <a:solidFill>
                  <a:srgbClr val="FFFFFF"/>
                </a:solidFill>
                <a:latin typeface="Georgia"/>
                <a:cs typeface="Georgia"/>
              </a:rPr>
              <a:t>Valider les dossiers</a:t>
            </a:r>
          </a:p>
        </p:txBody>
      </p:sp>
      <p:pic>
        <p:nvPicPr>
          <p:cNvPr id="97" name="img97"/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502920" y="1371600"/>
            <a:ext cx="6520978" cy="4754880"/>
          </a:xfrm>
          <a:prstGeom prst="rect">
            <a:avLst/>
          </a:prstGeom>
          <a:ln w="9525">
            <a:solidFill>
              <a:srgbClr val="D9DEDb"/>
            </a:solidFill>
          </a:ln>
        </p:spPr>
      </p:pic>
      <p:sp>
        <p:nvSpPr>
          <p:cNvPr id="98" name="t98"/>
          <p:cNvSpPr txBox="1"/>
          <p:nvPr/>
        </p:nvSpPr>
        <p:spPr>
          <a:xfrm>
            <a:off x="7818120" y="1417320"/>
            <a:ext cx="3931920" cy="4754880"/>
          </a:xfrm>
          <a:prstGeom prst="rect">
            <a:avLst/>
          </a:prstGeom>
          <a:noFill/>
        </p:spPr>
        <p:txBody>
          <a:bodyPr wrap="square" lIns="45720" tIns="45720" rIns="45720" bIns="45720" anchor="t">
            <a:normAutofit/>
          </a:bodyPr>
          <a:lstStyle/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File de validation façon messagerie : liste à gauche, détail à droite.</a:t>
            </a:r>
          </a:p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Six contrôles automatiques : pièces, OTP, profil/enquête, unicité, cohérence âge, anti-doublon.</a:t>
            </a:r>
          </a:p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Approuver active le dossier ; rejeter exige un motif explicite.</a:t>
            </a:r>
          </a:p>
          <a:p>
            <a:pPr algn="l" marL="228600" indent="-228600">
              <a:spcBef>
                <a:spcPts val="0"/>
              </a:spcBef>
              <a:spcAft>
                <a:spcPts val="800"/>
              </a:spcAft>
              <a:buFont typeface="Arial"/>
              <a:buChar char="•"/>
            </a:pPr>
            <a:r>
              <a:rPr lang="fr-FR" sz="1400" dirty="0">
                <a:solidFill>
                  <a:srgbClr val="2D332F"/>
                </a:solidFill>
                <a:latin typeface="Segoe UI"/>
                <a:cs typeface="Segoe UI"/>
              </a:rPr>
              <a:t>Chaque décision est horodatée et tracée dans l’historique.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MU">
  <a:themeElements>
    <a:clrScheme name="CMU">
      <a:dk1>
        <a:sysClr val="windowText" lastClr="000000"/>
      </a:dk1>
      <a:lt1>
        <a:sysClr val="window" lastClr="FFFFFF"/>
      </a:lt1>
      <a:dk2>
        <a:srgbClr val="0A3622"/>
      </a:dk2>
      <a:lt2>
        <a:srgbClr val="F3F7F4"/>
      </a:lt2>
      <a:accent1>
        <a:srgbClr val="0F4A2E"/>
      </a:accent1>
      <a:accent2>
        <a:srgbClr val="C9A227"/>
      </a:accent2>
      <a:accent3>
        <a:srgbClr val="BE1622"/>
      </a:accent3>
      <a:accent4>
        <a:srgbClr val="267348"/>
      </a:accent4>
      <a:accent5>
        <a:srgbClr val="B8860B"/>
      </a:accent5>
      <a:accent6>
        <a:srgbClr val="8EC39F"/>
      </a:accent6>
      <a:hlink>
        <a:srgbClr val="0F4A2E"/>
      </a:hlink>
      <a:folHlink>
        <a:srgbClr val="B8860B"/>
      </a:folHlink>
    </a:clrScheme>
    <a:fontScheme name="CMU">
      <a:majorFont>
        <a:latin typeface="Georgia"/>
        <a:ea typeface=""/>
        <a:cs typeface=""/>
      </a:majorFont>
      <a:minorFont>
        <a:latin typeface="Segoe UI"/>
        <a:ea typeface=""/>
        <a:cs typeface=""/>
      </a:minorFont>
    </a:fontScheme>
    <a:fmtScheme name="CMU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</a:schemeClr>
            </a:gs>
            <a:gs pos="100000">
              <a:schemeClr val="phClr"/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8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/>
        </a:solidFill>
      </a:bgFillStyleLst>
    </a:fmtScheme>
  </a:themeElements>
</a:theme>
</file>